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10287000" cx="18288000"/>
  <p:notesSz cx="6858000" cy="9144000"/>
  <p:embeddedFontLst>
    <p:embeddedFont>
      <p:font typeface="DM Sans Black"/>
      <p:bold r:id="rId21"/>
      <p:boldItalic r:id="rId22"/>
    </p:embeddedFont>
    <p:embeddedFont>
      <p:font typeface="DM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7" roundtripDataSignature="AMtx7milpwODbqIs0Gg45Rt0jsonYHdn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DMSansBlack-boldItalic.fntdata"/><Relationship Id="rId21" Type="http://schemas.openxmlformats.org/officeDocument/2006/relationships/font" Target="fonts/DMSansBlack-bold.fntdata"/><Relationship Id="rId24" Type="http://schemas.openxmlformats.org/officeDocument/2006/relationships/font" Target="fonts/DMSans-bold.fntdata"/><Relationship Id="rId23" Type="http://schemas.openxmlformats.org/officeDocument/2006/relationships/font" Target="fonts/DMSans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DMSans-boldItalic.fntdata"/><Relationship Id="rId25" Type="http://schemas.openxmlformats.org/officeDocument/2006/relationships/font" Target="fonts/DMSans-italic.fntdata"/><Relationship Id="rId27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059cffa9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Cachary</a:t>
            </a:r>
            <a:endParaRPr/>
          </a:p>
        </p:txBody>
      </p:sp>
      <p:sp>
        <p:nvSpPr>
          <p:cNvPr id="82" name="Google Shape;82;g35059cffa99_3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059cffa99_3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Dylan</a:t>
            </a:r>
            <a:endParaRPr/>
          </a:p>
        </p:txBody>
      </p:sp>
      <p:sp>
        <p:nvSpPr>
          <p:cNvPr id="193" name="Google Shape;193;g35059cffa99_3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059cffa99_3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Tyler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/>
              <a:t>Maximum / minimum cardinalities of relationships between entities</a:t>
            </a:r>
            <a:br>
              <a:rPr b="1" lang="en-US"/>
            </a:br>
            <a:r>
              <a:rPr b="1" lang="en-US" u="sng"/>
              <a:t>EMPLOYEE → TRANSACTION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1:M</a:t>
            </a:r>
            <a:r>
              <a:rPr lang="en-US"/>
              <a:t> &gt;&gt; An employee can be responsible for multiple transactions, while each transaction belongs to one employee.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M:O</a:t>
            </a:r>
            <a:r>
              <a:rPr lang="en-US"/>
              <a:t> &gt;&gt; An employee can have 0 to many transactions, while all transactions must be associated with an employee.</a:t>
            </a:r>
            <a:br>
              <a:rPr lang="en-US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/>
              <a:t>MENU_ITEM → INGREDIENT_USE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1:M</a:t>
            </a:r>
            <a:r>
              <a:rPr lang="en-US"/>
              <a:t> &gt;&gt; An item can use many ingredients and each usage of that ingredient belongs to a single item.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M:M</a:t>
            </a:r>
            <a:r>
              <a:rPr lang="en-US"/>
              <a:t> &gt;&gt; All items must use an ingredient and all ingredients must be in use.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/>
              <a:t>INGREDIENT → INGREDIENT_USE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1:M</a:t>
            </a:r>
            <a:r>
              <a:rPr lang="en-US"/>
              <a:t> &gt;&gt; An ingredient can have many uses, but any given use can only belong to one ingredient.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M:O</a:t>
            </a:r>
            <a:r>
              <a:rPr lang="en-US"/>
              <a:t> &gt;&gt; Each ingredient can have 0 to many uses, but all </a:t>
            </a:r>
            <a:r>
              <a:rPr lang="en-US"/>
              <a:t>usage</a:t>
            </a:r>
            <a:r>
              <a:rPr lang="en-US"/>
              <a:t> must be related to one ingredient.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/>
              <a:t>MENU_ITEM → ALLERGENS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M:M</a:t>
            </a:r>
            <a:r>
              <a:rPr lang="en-US"/>
              <a:t> &gt;&gt; An item can have many allergens, and an allergen can be in many different items.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O:O</a:t>
            </a:r>
            <a:r>
              <a:rPr lang="en-US"/>
              <a:t> &gt;&gt; An item can have 0 to many allergens, and an allergen can be in 0 to many items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/>
              <a:t>CUSTOMER → TRANSACTION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1:M</a:t>
            </a:r>
            <a:r>
              <a:rPr lang="en-US"/>
              <a:t> &gt;&gt; A single customer can have multiple transactions, but each transaction can </a:t>
            </a:r>
            <a:r>
              <a:rPr lang="en-US"/>
              <a:t>only</a:t>
            </a:r>
            <a:r>
              <a:rPr lang="en-US"/>
              <a:t> belong to one customer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M:O</a:t>
            </a:r>
            <a:r>
              <a:rPr lang="en-US"/>
              <a:t> &gt;&gt; A customer can have 0 to many transactions, while all transactions must belong to a customer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/>
              <a:t>TRANSACTION → TRANSACTION_ITEM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1:M</a:t>
            </a:r>
            <a:r>
              <a:rPr lang="en-US"/>
              <a:t> &gt;&gt; A single transaction can have many items in it, but all items in that transaction only belong to that single transaction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M:M</a:t>
            </a:r>
            <a:r>
              <a:rPr lang="en-US"/>
              <a:t> &gt;&gt; All transactions require items and all transactions items require a transaction to be a part of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/>
              <a:t>MENU_ITEM → TRANSACTION_ITEM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1:M</a:t>
            </a:r>
            <a:r>
              <a:rPr lang="en-US"/>
              <a:t> &gt;&gt; A single menu item can appear in many transaction items, but each transaction item can only refer to one menu item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M:O</a:t>
            </a:r>
            <a:r>
              <a:rPr lang="en-US"/>
              <a:t> &gt;&gt; A menu item can have 0 to many transaction items, but every transaction item must be linked to exactly one menu item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/>
              <a:t>Strong / weak entities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All tables (EMPLOYEE, CUSTOMER, MENU_ITEM, </a:t>
            </a:r>
            <a:r>
              <a:rPr lang="en-US">
                <a:solidFill>
                  <a:schemeClr val="dk1"/>
                </a:solidFill>
              </a:rPr>
              <a:t>ALLERGENS, </a:t>
            </a:r>
            <a:r>
              <a:rPr lang="en-US"/>
              <a:t>INGREDIENT, TRANSACTION) are strong entities (as they have a PK that’s unique by itself),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except TRANSACTION_ITEM and INGREDIENT_USE, as they depend on other </a:t>
            </a:r>
            <a:r>
              <a:rPr lang="en-US"/>
              <a:t>entities</a:t>
            </a:r>
            <a:r>
              <a:rPr lang="en-US"/>
              <a:t> to exist.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/>
              <a:t>ID dependent / non-ID dependent entities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All tables (EMPLOYEE, CUSTOMER, MENU_ITEM, ALLERGENS, INGREDIENT, TRANSACTION) are non-ID dependent entities (as they have a PK that’s independent of other entities),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except TRANSACTION_ITEM and INGREDIENT_USE, as they depend on another entities PK to form their own.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/>
              <a:t>Identifying / non-identifying relationships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All tables have are non-identifying relationships (child PK is independent, just has a FK pointing to parent entity)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except TRANSACTION_ITEM and INGREDIENT_USE, as they depend on TRANSACTION and MENU_ITEM, respectively, to form a composite key.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3" name="Google Shape;203;g35059cffa99_3_1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059cffa99_3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Tyler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N/A</a:t>
            </a:r>
            <a:endParaRPr b="1"/>
          </a:p>
        </p:txBody>
      </p:sp>
      <p:sp>
        <p:nvSpPr>
          <p:cNvPr id="212" name="Google Shape;212;g35059cffa99_3_1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059cffa99_3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Tyler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N/A</a:t>
            </a:r>
            <a:endParaRPr/>
          </a:p>
        </p:txBody>
      </p:sp>
      <p:sp>
        <p:nvSpPr>
          <p:cNvPr id="224" name="Google Shape;224;g35059cffa99_3_1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059cffa99_3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Tyler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N/A</a:t>
            </a:r>
            <a:endParaRPr/>
          </a:p>
        </p:txBody>
      </p:sp>
      <p:sp>
        <p:nvSpPr>
          <p:cNvPr id="235" name="Google Shape;235;g35059cffa99_3_1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059cffa99_3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Tyler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N/A</a:t>
            </a:r>
            <a:endParaRPr/>
          </a:p>
        </p:txBody>
      </p:sp>
      <p:sp>
        <p:nvSpPr>
          <p:cNvPr id="246" name="Google Shape;246;g35059cffa99_3_1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059cffa99_3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35059cffa99_3_16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059cffa99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Cachary</a:t>
            </a:r>
            <a:endParaRPr/>
          </a:p>
        </p:txBody>
      </p:sp>
      <p:sp>
        <p:nvSpPr>
          <p:cNvPr id="102" name="Google Shape;102;g35059cffa99_3_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059cffa99_3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Cachary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35059cffa99_3_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059cffa99_3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Cachary</a:t>
            </a:r>
            <a:endParaRPr/>
          </a:p>
        </p:txBody>
      </p:sp>
      <p:sp>
        <p:nvSpPr>
          <p:cNvPr id="137" name="Google Shape;137;g35059cffa99_3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059cffa99_3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Melvin</a:t>
            </a:r>
            <a:endParaRPr/>
          </a:p>
        </p:txBody>
      </p:sp>
      <p:sp>
        <p:nvSpPr>
          <p:cNvPr id="148" name="Google Shape;148;g35059cffa99_3_6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059cffa99_3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Melvin</a:t>
            </a:r>
            <a:endParaRPr/>
          </a:p>
        </p:txBody>
      </p:sp>
      <p:sp>
        <p:nvSpPr>
          <p:cNvPr id="157" name="Google Shape;157;g35059cffa99_3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059cffa99_3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Melvin</a:t>
            </a:r>
            <a:endParaRPr/>
          </a:p>
        </p:txBody>
      </p:sp>
      <p:sp>
        <p:nvSpPr>
          <p:cNvPr id="166" name="Google Shape;166;g35059cffa99_3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059cffa99_3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Dylan</a:t>
            </a:r>
            <a:endParaRPr/>
          </a:p>
        </p:txBody>
      </p:sp>
      <p:sp>
        <p:nvSpPr>
          <p:cNvPr id="175" name="Google Shape;175;g35059cffa99_3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059cffa99_3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Dylan</a:t>
            </a:r>
            <a:endParaRPr/>
          </a:p>
        </p:txBody>
      </p:sp>
      <p:sp>
        <p:nvSpPr>
          <p:cNvPr id="184" name="Google Shape;184;g35059cffa99_3_9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/>
          <p:nvPr>
            <p:ph type="ctrTitle"/>
          </p:nvPr>
        </p:nvSpPr>
        <p:spPr>
          <a:xfrm>
            <a:off x="2286000" y="1683545"/>
            <a:ext cx="137160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b" bIns="83775" lIns="167625" spcFirstLastPara="1" rIns="167625" wrap="square" tIns="837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300"/>
              <a:buFont typeface="Calibri"/>
              <a:buNone/>
              <a:defRPr sz="83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3" name="Google Shape;13;p18"/>
          <p:cNvSpPr txBox="1"/>
          <p:nvPr>
            <p:ph idx="1" type="subTitle"/>
          </p:nvPr>
        </p:nvSpPr>
        <p:spPr>
          <a:xfrm>
            <a:off x="2286000" y="5403057"/>
            <a:ext cx="13716000" cy="24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167625" spcFirstLastPara="1" rIns="167625" wrap="square" tIns="83775">
            <a:normAutofit/>
          </a:bodyPr>
          <a:lstStyle>
            <a:lvl1pPr lv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/>
            </a:lvl1pPr>
            <a:lvl2pPr lvl="1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lvl="2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/>
            </a:lvl3pPr>
            <a:lvl4pPr lvl="3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4pPr>
            <a:lvl5pPr lvl="4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5pPr>
            <a:lvl6pPr lvl="5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6pPr>
            <a:lvl7pPr lvl="6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7pPr>
            <a:lvl8pPr lvl="7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8pPr>
            <a:lvl9pPr lvl="8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9pPr>
          </a:lstStyle>
          <a:p/>
        </p:txBody>
      </p:sp>
      <p:sp>
        <p:nvSpPr>
          <p:cNvPr id="14" name="Google Shape;14;p18"/>
          <p:cNvSpPr txBox="1"/>
          <p:nvPr>
            <p:ph idx="10" type="dt"/>
          </p:nvPr>
        </p:nvSpPr>
        <p:spPr>
          <a:xfrm>
            <a:off x="1257300" y="9534527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775" lIns="167625" spcFirstLastPara="1" rIns="167625" wrap="square" tIns="837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5" name="Google Shape;15;p18"/>
          <p:cNvSpPr txBox="1"/>
          <p:nvPr>
            <p:ph idx="11" type="ftr"/>
          </p:nvPr>
        </p:nvSpPr>
        <p:spPr>
          <a:xfrm>
            <a:off x="6057900" y="9534527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775" lIns="167625" spcFirstLastPara="1" rIns="167625" wrap="square" tIns="837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6" name="Google Shape;16;p18"/>
          <p:cNvSpPr txBox="1"/>
          <p:nvPr>
            <p:ph idx="12" type="sldNum"/>
          </p:nvPr>
        </p:nvSpPr>
        <p:spPr>
          <a:xfrm>
            <a:off x="12915900" y="9534527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775" lIns="167625" spcFirstLastPara="1" rIns="167625" wrap="square" tIns="837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/>
          <p:nvPr>
            <p:ph type="title"/>
          </p:nvPr>
        </p:nvSpPr>
        <p:spPr>
          <a:xfrm>
            <a:off x="1257300" y="547689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775" lIns="167625" spcFirstLastPara="1" rIns="167625" wrap="square" tIns="837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" type="body"/>
          </p:nvPr>
        </p:nvSpPr>
        <p:spPr>
          <a:xfrm rot="5400000">
            <a:off x="5880450" y="-1884712"/>
            <a:ext cx="6527100" cy="15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167625" spcFirstLastPara="1" rIns="167625" wrap="square" tIns="83775">
            <a:normAutofit/>
          </a:bodyPr>
          <a:lstStyle>
            <a:lvl1pPr indent="-43815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/>
            </a:lvl1pPr>
            <a:lvl2pPr indent="-438150" lvl="1" marL="914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/>
            </a:lvl2pPr>
            <a:lvl3pPr indent="-438150" lvl="2" marL="1371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/>
            </a:lvl3pPr>
            <a:lvl4pPr indent="-438150" lvl="3" marL="1828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/>
            </a:lvl4pPr>
            <a:lvl5pPr indent="-438150" lvl="4" marL="22860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/>
            </a:lvl5pPr>
            <a:lvl6pPr indent="-438150" lvl="5" marL="2743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/>
            </a:lvl6pPr>
            <a:lvl7pPr indent="-438150" lvl="6" marL="3200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/>
            </a:lvl7pPr>
            <a:lvl8pPr indent="-438150" lvl="7" marL="3657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/>
            </a:lvl8pPr>
            <a:lvl9pPr indent="-438150" lvl="8" marL="4114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/>
            </a:lvl9pPr>
          </a:lstStyle>
          <a:p/>
        </p:txBody>
      </p:sp>
      <p:sp>
        <p:nvSpPr>
          <p:cNvPr id="71" name="Google Shape;71;p27"/>
          <p:cNvSpPr txBox="1"/>
          <p:nvPr>
            <p:ph idx="10" type="dt"/>
          </p:nvPr>
        </p:nvSpPr>
        <p:spPr>
          <a:xfrm>
            <a:off x="1257300" y="9534527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775" lIns="167625" spcFirstLastPara="1" rIns="167625" wrap="square" tIns="837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72" name="Google Shape;72;p27"/>
          <p:cNvSpPr txBox="1"/>
          <p:nvPr>
            <p:ph idx="11" type="ftr"/>
          </p:nvPr>
        </p:nvSpPr>
        <p:spPr>
          <a:xfrm>
            <a:off x="6057900" y="9534527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775" lIns="167625" spcFirstLastPara="1" rIns="167625" wrap="square" tIns="837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73" name="Google Shape;73;p27"/>
          <p:cNvSpPr txBox="1"/>
          <p:nvPr>
            <p:ph idx="12" type="sldNum"/>
          </p:nvPr>
        </p:nvSpPr>
        <p:spPr>
          <a:xfrm>
            <a:off x="12915900" y="9534527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775" lIns="167625" spcFirstLastPara="1" rIns="167625" wrap="square" tIns="837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/>
          <p:nvPr>
            <p:ph type="title"/>
          </p:nvPr>
        </p:nvSpPr>
        <p:spPr>
          <a:xfrm rot="5400000">
            <a:off x="10700250" y="2934938"/>
            <a:ext cx="87177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775" lIns="167625" spcFirstLastPara="1" rIns="167625" wrap="square" tIns="837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idx="1" type="body"/>
          </p:nvPr>
        </p:nvSpPr>
        <p:spPr>
          <a:xfrm rot="5400000">
            <a:off x="2699250" y="-894112"/>
            <a:ext cx="8717700" cy="116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167625" spcFirstLastPara="1" rIns="167625" wrap="square" tIns="83775">
            <a:normAutofit/>
          </a:bodyPr>
          <a:lstStyle>
            <a:lvl1pPr indent="-43815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/>
            </a:lvl1pPr>
            <a:lvl2pPr indent="-438150" lvl="1" marL="914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/>
            </a:lvl2pPr>
            <a:lvl3pPr indent="-438150" lvl="2" marL="1371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/>
            </a:lvl3pPr>
            <a:lvl4pPr indent="-438150" lvl="3" marL="1828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/>
            </a:lvl4pPr>
            <a:lvl5pPr indent="-438150" lvl="4" marL="22860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/>
            </a:lvl5pPr>
            <a:lvl6pPr indent="-438150" lvl="5" marL="2743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/>
            </a:lvl6pPr>
            <a:lvl7pPr indent="-438150" lvl="6" marL="3200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/>
            </a:lvl7pPr>
            <a:lvl8pPr indent="-438150" lvl="7" marL="3657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/>
            </a:lvl8pPr>
            <a:lvl9pPr indent="-438150" lvl="8" marL="4114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/>
            </a:lvl9pPr>
          </a:lstStyle>
          <a:p/>
        </p:txBody>
      </p:sp>
      <p:sp>
        <p:nvSpPr>
          <p:cNvPr id="77" name="Google Shape;77;p28"/>
          <p:cNvSpPr txBox="1"/>
          <p:nvPr>
            <p:ph idx="10" type="dt"/>
          </p:nvPr>
        </p:nvSpPr>
        <p:spPr>
          <a:xfrm>
            <a:off x="1257300" y="9534527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775" lIns="167625" spcFirstLastPara="1" rIns="167625" wrap="square" tIns="837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78" name="Google Shape;78;p28"/>
          <p:cNvSpPr txBox="1"/>
          <p:nvPr>
            <p:ph idx="11" type="ftr"/>
          </p:nvPr>
        </p:nvSpPr>
        <p:spPr>
          <a:xfrm>
            <a:off x="6057900" y="9534527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775" lIns="167625" spcFirstLastPara="1" rIns="167625" wrap="square" tIns="837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79" name="Google Shape;79;p28"/>
          <p:cNvSpPr txBox="1"/>
          <p:nvPr>
            <p:ph idx="12" type="sldNum"/>
          </p:nvPr>
        </p:nvSpPr>
        <p:spPr>
          <a:xfrm>
            <a:off x="12915900" y="9534527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775" lIns="167625" spcFirstLastPara="1" rIns="167625" wrap="square" tIns="837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9"/>
          <p:cNvSpPr txBox="1"/>
          <p:nvPr>
            <p:ph type="title"/>
          </p:nvPr>
        </p:nvSpPr>
        <p:spPr>
          <a:xfrm>
            <a:off x="1257300" y="547689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775" lIns="167625" spcFirstLastPara="1" rIns="167625" wrap="square" tIns="837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idx="1" type="body"/>
          </p:nvPr>
        </p:nvSpPr>
        <p:spPr>
          <a:xfrm>
            <a:off x="1257300" y="2738438"/>
            <a:ext cx="15773400" cy="6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167625" spcFirstLastPara="1" rIns="167625" wrap="square" tIns="83775">
            <a:normAutofit/>
          </a:bodyPr>
          <a:lstStyle>
            <a:lvl1pPr indent="-43815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/>
            </a:lvl1pPr>
            <a:lvl2pPr indent="-438150" lvl="1" marL="914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/>
            </a:lvl2pPr>
            <a:lvl3pPr indent="-438150" lvl="2" marL="1371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/>
            </a:lvl3pPr>
            <a:lvl4pPr indent="-438150" lvl="3" marL="1828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/>
            </a:lvl4pPr>
            <a:lvl5pPr indent="-438150" lvl="4" marL="22860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/>
            </a:lvl5pPr>
            <a:lvl6pPr indent="-438150" lvl="5" marL="2743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/>
            </a:lvl6pPr>
            <a:lvl7pPr indent="-438150" lvl="6" marL="3200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/>
            </a:lvl7pPr>
            <a:lvl8pPr indent="-438150" lvl="7" marL="3657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/>
            </a:lvl8pPr>
            <a:lvl9pPr indent="-438150" lvl="8" marL="4114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/>
            </a:lvl9pPr>
          </a:lstStyle>
          <a:p/>
        </p:txBody>
      </p:sp>
      <p:sp>
        <p:nvSpPr>
          <p:cNvPr id="20" name="Google Shape;20;p19"/>
          <p:cNvSpPr txBox="1"/>
          <p:nvPr>
            <p:ph idx="10" type="dt"/>
          </p:nvPr>
        </p:nvSpPr>
        <p:spPr>
          <a:xfrm>
            <a:off x="1257300" y="9534527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775" lIns="167625" spcFirstLastPara="1" rIns="167625" wrap="square" tIns="837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1" name="Google Shape;21;p19"/>
          <p:cNvSpPr txBox="1"/>
          <p:nvPr>
            <p:ph idx="11" type="ftr"/>
          </p:nvPr>
        </p:nvSpPr>
        <p:spPr>
          <a:xfrm>
            <a:off x="6057900" y="9534527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775" lIns="167625" spcFirstLastPara="1" rIns="167625" wrap="square" tIns="837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2" name="Google Shape;22;p19"/>
          <p:cNvSpPr txBox="1"/>
          <p:nvPr>
            <p:ph idx="12" type="sldNum"/>
          </p:nvPr>
        </p:nvSpPr>
        <p:spPr>
          <a:xfrm>
            <a:off x="12915900" y="9534527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775" lIns="167625" spcFirstLastPara="1" rIns="167625" wrap="square" tIns="837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0"/>
          <p:cNvSpPr txBox="1"/>
          <p:nvPr>
            <p:ph type="title"/>
          </p:nvPr>
        </p:nvSpPr>
        <p:spPr>
          <a:xfrm>
            <a:off x="1257300" y="547689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775" lIns="167625" spcFirstLastPara="1" rIns="167625" wrap="square" tIns="837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" type="body"/>
          </p:nvPr>
        </p:nvSpPr>
        <p:spPr>
          <a:xfrm>
            <a:off x="1257300" y="2738438"/>
            <a:ext cx="7772400" cy="6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167625" spcFirstLastPara="1" rIns="167625" wrap="square" tIns="83775">
            <a:normAutofit/>
          </a:bodyPr>
          <a:lstStyle>
            <a:lvl1pPr indent="-43815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/>
            </a:lvl1pPr>
            <a:lvl2pPr indent="-438150" lvl="1" marL="914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/>
            </a:lvl2pPr>
            <a:lvl3pPr indent="-438150" lvl="2" marL="1371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/>
            </a:lvl3pPr>
            <a:lvl4pPr indent="-438150" lvl="3" marL="1828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/>
            </a:lvl4pPr>
            <a:lvl5pPr indent="-438150" lvl="4" marL="22860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/>
            </a:lvl5pPr>
            <a:lvl6pPr indent="-438150" lvl="5" marL="2743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/>
            </a:lvl6pPr>
            <a:lvl7pPr indent="-438150" lvl="6" marL="3200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/>
            </a:lvl7pPr>
            <a:lvl8pPr indent="-438150" lvl="7" marL="3657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/>
            </a:lvl8pPr>
            <a:lvl9pPr indent="-438150" lvl="8" marL="4114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/>
            </a:lvl9pPr>
          </a:lstStyle>
          <a:p/>
        </p:txBody>
      </p:sp>
      <p:sp>
        <p:nvSpPr>
          <p:cNvPr id="26" name="Google Shape;26;p20"/>
          <p:cNvSpPr txBox="1"/>
          <p:nvPr>
            <p:ph idx="2" type="body"/>
          </p:nvPr>
        </p:nvSpPr>
        <p:spPr>
          <a:xfrm>
            <a:off x="9258300" y="2738438"/>
            <a:ext cx="7772400" cy="6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167625" spcFirstLastPara="1" rIns="167625" wrap="square" tIns="83775">
            <a:normAutofit/>
          </a:bodyPr>
          <a:lstStyle>
            <a:lvl1pPr indent="-43815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/>
            </a:lvl1pPr>
            <a:lvl2pPr indent="-438150" lvl="1" marL="914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/>
            </a:lvl2pPr>
            <a:lvl3pPr indent="-438150" lvl="2" marL="1371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/>
            </a:lvl3pPr>
            <a:lvl4pPr indent="-438150" lvl="3" marL="1828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/>
            </a:lvl4pPr>
            <a:lvl5pPr indent="-438150" lvl="4" marL="22860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/>
            </a:lvl5pPr>
            <a:lvl6pPr indent="-438150" lvl="5" marL="2743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/>
            </a:lvl6pPr>
            <a:lvl7pPr indent="-438150" lvl="6" marL="3200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/>
            </a:lvl7pPr>
            <a:lvl8pPr indent="-438150" lvl="7" marL="3657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/>
            </a:lvl8pPr>
            <a:lvl9pPr indent="-438150" lvl="8" marL="4114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/>
            </a:lvl9pPr>
          </a:lstStyle>
          <a:p/>
        </p:txBody>
      </p:sp>
      <p:sp>
        <p:nvSpPr>
          <p:cNvPr id="27" name="Google Shape;27;p20"/>
          <p:cNvSpPr txBox="1"/>
          <p:nvPr>
            <p:ph idx="10" type="dt"/>
          </p:nvPr>
        </p:nvSpPr>
        <p:spPr>
          <a:xfrm>
            <a:off x="1257300" y="9534527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775" lIns="167625" spcFirstLastPara="1" rIns="167625" wrap="square" tIns="837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8" name="Google Shape;28;p20"/>
          <p:cNvSpPr txBox="1"/>
          <p:nvPr>
            <p:ph idx="11" type="ftr"/>
          </p:nvPr>
        </p:nvSpPr>
        <p:spPr>
          <a:xfrm>
            <a:off x="6057900" y="9534527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775" lIns="167625" spcFirstLastPara="1" rIns="167625" wrap="square" tIns="837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9" name="Google Shape;29;p20"/>
          <p:cNvSpPr txBox="1"/>
          <p:nvPr>
            <p:ph idx="12" type="sldNum"/>
          </p:nvPr>
        </p:nvSpPr>
        <p:spPr>
          <a:xfrm>
            <a:off x="12915900" y="9534527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775" lIns="167625" spcFirstLastPara="1" rIns="167625" wrap="square" tIns="837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1"/>
          <p:cNvSpPr txBox="1"/>
          <p:nvPr>
            <p:ph type="title"/>
          </p:nvPr>
        </p:nvSpPr>
        <p:spPr>
          <a:xfrm>
            <a:off x="1247776" y="2564609"/>
            <a:ext cx="157734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b" bIns="83775" lIns="167625" spcFirstLastPara="1" rIns="167625" wrap="square" tIns="837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300"/>
              <a:buFont typeface="Calibri"/>
              <a:buNone/>
              <a:defRPr sz="83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2" name="Google Shape;32;p21"/>
          <p:cNvSpPr txBox="1"/>
          <p:nvPr>
            <p:ph idx="1" type="body"/>
          </p:nvPr>
        </p:nvSpPr>
        <p:spPr>
          <a:xfrm>
            <a:off x="1247776" y="6884196"/>
            <a:ext cx="157734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167625" spcFirstLastPara="1" rIns="167625" wrap="square" tIns="837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888888"/>
              </a:buClr>
              <a:buSzPts val="3300"/>
              <a:buNone/>
              <a:defRPr sz="33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 sz="2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500"/>
              <a:buNone/>
              <a:defRPr sz="25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 sz="2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 sz="2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 sz="2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 sz="2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 sz="2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 sz="2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21"/>
          <p:cNvSpPr txBox="1"/>
          <p:nvPr>
            <p:ph idx="10" type="dt"/>
          </p:nvPr>
        </p:nvSpPr>
        <p:spPr>
          <a:xfrm>
            <a:off x="1257300" y="9534527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775" lIns="167625" spcFirstLastPara="1" rIns="167625" wrap="square" tIns="837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4" name="Google Shape;34;p21"/>
          <p:cNvSpPr txBox="1"/>
          <p:nvPr>
            <p:ph idx="11" type="ftr"/>
          </p:nvPr>
        </p:nvSpPr>
        <p:spPr>
          <a:xfrm>
            <a:off x="6057900" y="9534527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775" lIns="167625" spcFirstLastPara="1" rIns="167625" wrap="square" tIns="837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12" type="sldNum"/>
          </p:nvPr>
        </p:nvSpPr>
        <p:spPr>
          <a:xfrm>
            <a:off x="12915900" y="9534527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775" lIns="167625" spcFirstLastPara="1" rIns="167625" wrap="square" tIns="837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2"/>
          <p:cNvSpPr txBox="1"/>
          <p:nvPr>
            <p:ph type="title"/>
          </p:nvPr>
        </p:nvSpPr>
        <p:spPr>
          <a:xfrm>
            <a:off x="1259682" y="547689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775" lIns="167625" spcFirstLastPara="1" rIns="167625" wrap="square" tIns="837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8" name="Google Shape;38;p22"/>
          <p:cNvSpPr txBox="1"/>
          <p:nvPr>
            <p:ph idx="1" type="body"/>
          </p:nvPr>
        </p:nvSpPr>
        <p:spPr>
          <a:xfrm>
            <a:off x="1259684" y="2521745"/>
            <a:ext cx="7736700" cy="1236000"/>
          </a:xfrm>
          <a:prstGeom prst="rect">
            <a:avLst/>
          </a:prstGeom>
          <a:noFill/>
          <a:ln>
            <a:noFill/>
          </a:ln>
        </p:spPr>
        <p:txBody>
          <a:bodyPr anchorCtr="0" anchor="b" bIns="83775" lIns="167625" spcFirstLastPara="1" rIns="167625" wrap="square" tIns="837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/>
            </a:lvl1pPr>
            <a:lvl2pPr indent="-228600" lvl="1" marL="914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/>
            </a:lvl2pPr>
            <a:lvl3pPr indent="-228600" lvl="2" marL="1371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/>
            </a:lvl3pPr>
            <a:lvl4pPr indent="-228600" lvl="3" marL="1828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/>
            </a:lvl4pPr>
            <a:lvl5pPr indent="-228600" lvl="4" marL="22860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/>
            </a:lvl5pPr>
            <a:lvl6pPr indent="-228600" lvl="5" marL="2743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/>
            </a:lvl6pPr>
            <a:lvl7pPr indent="-228600" lvl="6" marL="3200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/>
            </a:lvl7pPr>
            <a:lvl8pPr indent="-228600" lvl="7" marL="3657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/>
            </a:lvl8pPr>
            <a:lvl9pPr indent="-228600" lvl="8" marL="4114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/>
            </a:lvl9pPr>
          </a:lstStyle>
          <a:p/>
        </p:txBody>
      </p:sp>
      <p:sp>
        <p:nvSpPr>
          <p:cNvPr id="39" name="Google Shape;39;p22"/>
          <p:cNvSpPr txBox="1"/>
          <p:nvPr>
            <p:ph idx="2" type="body"/>
          </p:nvPr>
        </p:nvSpPr>
        <p:spPr>
          <a:xfrm>
            <a:off x="1259684" y="3757613"/>
            <a:ext cx="7736700" cy="55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167625" spcFirstLastPara="1" rIns="167625" wrap="square" tIns="83775">
            <a:normAutofit/>
          </a:bodyPr>
          <a:lstStyle>
            <a:lvl1pPr indent="-43815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/>
            </a:lvl1pPr>
            <a:lvl2pPr indent="-438150" lvl="1" marL="914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/>
            </a:lvl2pPr>
            <a:lvl3pPr indent="-438150" lvl="2" marL="1371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/>
            </a:lvl3pPr>
            <a:lvl4pPr indent="-438150" lvl="3" marL="1828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/>
            </a:lvl4pPr>
            <a:lvl5pPr indent="-438150" lvl="4" marL="22860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/>
            </a:lvl5pPr>
            <a:lvl6pPr indent="-438150" lvl="5" marL="2743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/>
            </a:lvl6pPr>
            <a:lvl7pPr indent="-438150" lvl="6" marL="3200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/>
            </a:lvl7pPr>
            <a:lvl8pPr indent="-438150" lvl="7" marL="3657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/>
            </a:lvl8pPr>
            <a:lvl9pPr indent="-438150" lvl="8" marL="4114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/>
            </a:lvl9pPr>
          </a:lstStyle>
          <a:p/>
        </p:txBody>
      </p:sp>
      <p:sp>
        <p:nvSpPr>
          <p:cNvPr id="40" name="Google Shape;40;p22"/>
          <p:cNvSpPr txBox="1"/>
          <p:nvPr>
            <p:ph idx="3" type="body"/>
          </p:nvPr>
        </p:nvSpPr>
        <p:spPr>
          <a:xfrm>
            <a:off x="9258300" y="2521745"/>
            <a:ext cx="7774800" cy="1236000"/>
          </a:xfrm>
          <a:prstGeom prst="rect">
            <a:avLst/>
          </a:prstGeom>
          <a:noFill/>
          <a:ln>
            <a:noFill/>
          </a:ln>
        </p:spPr>
        <p:txBody>
          <a:bodyPr anchorCtr="0" anchor="b" bIns="83775" lIns="167625" spcFirstLastPara="1" rIns="167625" wrap="square" tIns="837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/>
            </a:lvl1pPr>
            <a:lvl2pPr indent="-228600" lvl="1" marL="914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/>
            </a:lvl2pPr>
            <a:lvl3pPr indent="-228600" lvl="2" marL="1371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/>
            </a:lvl3pPr>
            <a:lvl4pPr indent="-228600" lvl="3" marL="1828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/>
            </a:lvl4pPr>
            <a:lvl5pPr indent="-228600" lvl="4" marL="22860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/>
            </a:lvl5pPr>
            <a:lvl6pPr indent="-228600" lvl="5" marL="2743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/>
            </a:lvl6pPr>
            <a:lvl7pPr indent="-228600" lvl="6" marL="3200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/>
            </a:lvl7pPr>
            <a:lvl8pPr indent="-228600" lvl="7" marL="3657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/>
            </a:lvl8pPr>
            <a:lvl9pPr indent="-228600" lvl="8" marL="4114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/>
            </a:lvl9pPr>
          </a:lstStyle>
          <a:p/>
        </p:txBody>
      </p:sp>
      <p:sp>
        <p:nvSpPr>
          <p:cNvPr id="41" name="Google Shape;41;p22"/>
          <p:cNvSpPr txBox="1"/>
          <p:nvPr>
            <p:ph idx="4" type="body"/>
          </p:nvPr>
        </p:nvSpPr>
        <p:spPr>
          <a:xfrm>
            <a:off x="9258300" y="3757613"/>
            <a:ext cx="7774800" cy="55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167625" spcFirstLastPara="1" rIns="167625" wrap="square" tIns="83775">
            <a:normAutofit/>
          </a:bodyPr>
          <a:lstStyle>
            <a:lvl1pPr indent="-43815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/>
            </a:lvl1pPr>
            <a:lvl2pPr indent="-438150" lvl="1" marL="914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/>
            </a:lvl2pPr>
            <a:lvl3pPr indent="-438150" lvl="2" marL="1371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/>
            </a:lvl3pPr>
            <a:lvl4pPr indent="-438150" lvl="3" marL="1828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/>
            </a:lvl4pPr>
            <a:lvl5pPr indent="-438150" lvl="4" marL="22860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/>
            </a:lvl5pPr>
            <a:lvl6pPr indent="-438150" lvl="5" marL="2743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/>
            </a:lvl6pPr>
            <a:lvl7pPr indent="-438150" lvl="6" marL="3200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/>
            </a:lvl7pPr>
            <a:lvl8pPr indent="-438150" lvl="7" marL="3657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/>
            </a:lvl8pPr>
            <a:lvl9pPr indent="-438150" lvl="8" marL="4114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10" type="dt"/>
          </p:nvPr>
        </p:nvSpPr>
        <p:spPr>
          <a:xfrm>
            <a:off x="1257300" y="9534527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775" lIns="167625" spcFirstLastPara="1" rIns="167625" wrap="square" tIns="837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3" name="Google Shape;43;p22"/>
          <p:cNvSpPr txBox="1"/>
          <p:nvPr>
            <p:ph idx="11" type="ftr"/>
          </p:nvPr>
        </p:nvSpPr>
        <p:spPr>
          <a:xfrm>
            <a:off x="6057900" y="9534527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775" lIns="167625" spcFirstLastPara="1" rIns="167625" wrap="square" tIns="837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4" name="Google Shape;44;p22"/>
          <p:cNvSpPr txBox="1"/>
          <p:nvPr>
            <p:ph idx="12" type="sldNum"/>
          </p:nvPr>
        </p:nvSpPr>
        <p:spPr>
          <a:xfrm>
            <a:off x="12915900" y="9534527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775" lIns="167625" spcFirstLastPara="1" rIns="167625" wrap="square" tIns="837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3"/>
          <p:cNvSpPr txBox="1"/>
          <p:nvPr>
            <p:ph type="title"/>
          </p:nvPr>
        </p:nvSpPr>
        <p:spPr>
          <a:xfrm>
            <a:off x="1257300" y="547689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775" lIns="167625" spcFirstLastPara="1" rIns="167625" wrap="square" tIns="837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0" type="dt"/>
          </p:nvPr>
        </p:nvSpPr>
        <p:spPr>
          <a:xfrm>
            <a:off x="1257300" y="9534527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775" lIns="167625" spcFirstLastPara="1" rIns="167625" wrap="square" tIns="837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11" type="ftr"/>
          </p:nvPr>
        </p:nvSpPr>
        <p:spPr>
          <a:xfrm>
            <a:off x="6057900" y="9534527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775" lIns="167625" spcFirstLastPara="1" rIns="167625" wrap="square" tIns="837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9" name="Google Shape;49;p23"/>
          <p:cNvSpPr txBox="1"/>
          <p:nvPr>
            <p:ph idx="12" type="sldNum"/>
          </p:nvPr>
        </p:nvSpPr>
        <p:spPr>
          <a:xfrm>
            <a:off x="12915900" y="9534527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775" lIns="167625" spcFirstLastPara="1" rIns="167625" wrap="square" tIns="837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4"/>
          <p:cNvSpPr txBox="1"/>
          <p:nvPr>
            <p:ph idx="10" type="dt"/>
          </p:nvPr>
        </p:nvSpPr>
        <p:spPr>
          <a:xfrm>
            <a:off x="1257300" y="9534527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775" lIns="167625" spcFirstLastPara="1" rIns="167625" wrap="square" tIns="837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idx="11" type="ftr"/>
          </p:nvPr>
        </p:nvSpPr>
        <p:spPr>
          <a:xfrm>
            <a:off x="6057900" y="9534527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775" lIns="167625" spcFirstLastPara="1" rIns="167625" wrap="square" tIns="837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53" name="Google Shape;53;p24"/>
          <p:cNvSpPr txBox="1"/>
          <p:nvPr>
            <p:ph idx="12" type="sldNum"/>
          </p:nvPr>
        </p:nvSpPr>
        <p:spPr>
          <a:xfrm>
            <a:off x="12915900" y="9534527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775" lIns="167625" spcFirstLastPara="1" rIns="167625" wrap="square" tIns="837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/>
          <p:nvPr>
            <p:ph type="title"/>
          </p:nvPr>
        </p:nvSpPr>
        <p:spPr>
          <a:xfrm>
            <a:off x="1259682" y="685800"/>
            <a:ext cx="5898300" cy="24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83775" lIns="167625" spcFirstLastPara="1" rIns="167625" wrap="square" tIns="837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56" name="Google Shape;56;p25"/>
          <p:cNvSpPr txBox="1"/>
          <p:nvPr>
            <p:ph idx="1" type="body"/>
          </p:nvPr>
        </p:nvSpPr>
        <p:spPr>
          <a:xfrm>
            <a:off x="7774782" y="1481139"/>
            <a:ext cx="9258300" cy="73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167625" spcFirstLastPara="1" rIns="167625" wrap="square" tIns="83775">
            <a:normAutofit/>
          </a:bodyPr>
          <a:lstStyle>
            <a:lvl1pPr indent="-5080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4400"/>
              <a:buChar char="•"/>
              <a:defRPr sz="4400"/>
            </a:lvl1pPr>
            <a:lvl2pPr indent="-476250" lvl="1" marL="914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900"/>
              <a:buChar char="•"/>
              <a:defRPr sz="3900"/>
            </a:lvl2pPr>
            <a:lvl3pPr indent="-438150" lvl="2" marL="1371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 sz="3300"/>
            </a:lvl3pPr>
            <a:lvl4pPr indent="-406400" lvl="3" marL="1828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4pPr>
            <a:lvl5pPr indent="-406400" lvl="4" marL="22860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5pPr>
            <a:lvl6pPr indent="-406400" lvl="5" marL="2743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6pPr>
            <a:lvl7pPr indent="-406400" lvl="6" marL="3200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7pPr>
            <a:lvl8pPr indent="-406400" lvl="7" marL="3657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8pPr>
            <a:lvl9pPr indent="-406400" lvl="8" marL="4114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9pPr>
          </a:lstStyle>
          <a:p/>
        </p:txBody>
      </p:sp>
      <p:sp>
        <p:nvSpPr>
          <p:cNvPr id="57" name="Google Shape;57;p25"/>
          <p:cNvSpPr txBox="1"/>
          <p:nvPr>
            <p:ph idx="2" type="body"/>
          </p:nvPr>
        </p:nvSpPr>
        <p:spPr>
          <a:xfrm>
            <a:off x="1259682" y="3086100"/>
            <a:ext cx="5898300" cy="57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167625" spcFirstLastPara="1" rIns="167625" wrap="square" tIns="837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1pPr>
            <a:lvl2pPr indent="-228600" lvl="1" marL="914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2pPr>
            <a:lvl3pPr indent="-228600" lvl="2" marL="1371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3pPr>
            <a:lvl4pPr indent="-228600" lvl="3" marL="1828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228600" lvl="5" marL="2743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indent="-228600" lvl="6" marL="3200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indent="-228600" lvl="7" marL="3657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indent="-228600" lvl="8" marL="4114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/>
        </p:txBody>
      </p:sp>
      <p:sp>
        <p:nvSpPr>
          <p:cNvPr id="58" name="Google Shape;58;p25"/>
          <p:cNvSpPr txBox="1"/>
          <p:nvPr>
            <p:ph idx="10" type="dt"/>
          </p:nvPr>
        </p:nvSpPr>
        <p:spPr>
          <a:xfrm>
            <a:off x="1257300" y="9534527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775" lIns="167625" spcFirstLastPara="1" rIns="167625" wrap="square" tIns="837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59" name="Google Shape;59;p25"/>
          <p:cNvSpPr txBox="1"/>
          <p:nvPr>
            <p:ph idx="11" type="ftr"/>
          </p:nvPr>
        </p:nvSpPr>
        <p:spPr>
          <a:xfrm>
            <a:off x="6057900" y="9534527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775" lIns="167625" spcFirstLastPara="1" rIns="167625" wrap="square" tIns="837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60" name="Google Shape;60;p25"/>
          <p:cNvSpPr txBox="1"/>
          <p:nvPr>
            <p:ph idx="12" type="sldNum"/>
          </p:nvPr>
        </p:nvSpPr>
        <p:spPr>
          <a:xfrm>
            <a:off x="12915900" y="9534527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775" lIns="167625" spcFirstLastPara="1" rIns="167625" wrap="square" tIns="837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 txBox="1"/>
          <p:nvPr>
            <p:ph type="title"/>
          </p:nvPr>
        </p:nvSpPr>
        <p:spPr>
          <a:xfrm>
            <a:off x="1259682" y="685800"/>
            <a:ext cx="5898300" cy="24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83775" lIns="167625" spcFirstLastPara="1" rIns="167625" wrap="square" tIns="837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63" name="Google Shape;63;p26"/>
          <p:cNvSpPr/>
          <p:nvPr>
            <p:ph idx="2" type="pic"/>
          </p:nvPr>
        </p:nvSpPr>
        <p:spPr>
          <a:xfrm>
            <a:off x="7774782" y="1481139"/>
            <a:ext cx="9258300" cy="73104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6"/>
          <p:cNvSpPr txBox="1"/>
          <p:nvPr>
            <p:ph idx="1" type="body"/>
          </p:nvPr>
        </p:nvSpPr>
        <p:spPr>
          <a:xfrm>
            <a:off x="1259682" y="3086100"/>
            <a:ext cx="5898300" cy="57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167625" spcFirstLastPara="1" rIns="167625" wrap="square" tIns="837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1pPr>
            <a:lvl2pPr indent="-228600" lvl="1" marL="914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2pPr>
            <a:lvl3pPr indent="-228600" lvl="2" marL="1371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3pPr>
            <a:lvl4pPr indent="-228600" lvl="3" marL="1828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228600" lvl="5" marL="2743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indent="-228600" lvl="6" marL="3200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indent="-228600" lvl="7" marL="3657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indent="-228600" lvl="8" marL="4114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/>
        </p:txBody>
      </p:sp>
      <p:sp>
        <p:nvSpPr>
          <p:cNvPr id="65" name="Google Shape;65;p26"/>
          <p:cNvSpPr txBox="1"/>
          <p:nvPr>
            <p:ph idx="10" type="dt"/>
          </p:nvPr>
        </p:nvSpPr>
        <p:spPr>
          <a:xfrm>
            <a:off x="1257300" y="9534527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775" lIns="167625" spcFirstLastPara="1" rIns="167625" wrap="square" tIns="837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66" name="Google Shape;66;p26"/>
          <p:cNvSpPr txBox="1"/>
          <p:nvPr>
            <p:ph idx="11" type="ftr"/>
          </p:nvPr>
        </p:nvSpPr>
        <p:spPr>
          <a:xfrm>
            <a:off x="6057900" y="9534527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775" lIns="167625" spcFirstLastPara="1" rIns="167625" wrap="square" tIns="837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67" name="Google Shape;67;p26"/>
          <p:cNvSpPr txBox="1"/>
          <p:nvPr>
            <p:ph idx="12" type="sldNum"/>
          </p:nvPr>
        </p:nvSpPr>
        <p:spPr>
          <a:xfrm>
            <a:off x="12915900" y="9534527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775" lIns="167625" spcFirstLastPara="1" rIns="167625" wrap="square" tIns="837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1257300" y="547689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775" lIns="167625" spcFirstLastPara="1" rIns="167625" wrap="square" tIns="837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Calibri"/>
              <a:buNone/>
              <a:defRPr b="0" i="0" sz="6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33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33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33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33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33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33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33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3300"/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1257300" y="2738438"/>
            <a:ext cx="15773400" cy="6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167625" spcFirstLastPara="1" rIns="167625" wrap="square" tIns="83775">
            <a:normAutofit/>
          </a:bodyPr>
          <a:lstStyle>
            <a:lvl1pPr indent="-476250" lvl="0" marL="4572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Char char="•"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815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Char char="•"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87350" lvl="3" marL="1828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87350" lvl="4" marL="2286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87350" lvl="5" marL="2743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87350" lvl="6" marL="3200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87350" lvl="7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87350" lvl="8" marL="4114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7"/>
          <p:cNvSpPr txBox="1"/>
          <p:nvPr>
            <p:ph idx="10" type="dt"/>
          </p:nvPr>
        </p:nvSpPr>
        <p:spPr>
          <a:xfrm>
            <a:off x="1257300" y="9534527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775" lIns="167625" spcFirstLastPara="1" rIns="167625" wrap="square" tIns="837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2600"/>
              <a:buNone/>
              <a:defRPr b="0" i="0" sz="1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26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26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26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26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26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26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26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26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7"/>
          <p:cNvSpPr txBox="1"/>
          <p:nvPr>
            <p:ph idx="11" type="ftr"/>
          </p:nvPr>
        </p:nvSpPr>
        <p:spPr>
          <a:xfrm>
            <a:off x="6057900" y="9534527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775" lIns="167625" spcFirstLastPara="1" rIns="167625" wrap="square" tIns="837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0" i="0" sz="1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26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26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26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26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26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26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26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26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7"/>
          <p:cNvSpPr txBox="1"/>
          <p:nvPr>
            <p:ph idx="12" type="sldNum"/>
          </p:nvPr>
        </p:nvSpPr>
        <p:spPr>
          <a:xfrm>
            <a:off x="12915900" y="9534527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775" lIns="167625" spcFirstLastPara="1" rIns="167625" wrap="square" tIns="837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jpg"/><Relationship Id="rId4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jp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jp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g"/><Relationship Id="rId4" Type="http://schemas.openxmlformats.org/officeDocument/2006/relationships/image" Target="../media/image15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jpg"/><Relationship Id="rId4" Type="http://schemas.openxmlformats.org/officeDocument/2006/relationships/image" Target="../media/image20.png"/><Relationship Id="rId5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jpg"/><Relationship Id="rId4" Type="http://schemas.openxmlformats.org/officeDocument/2006/relationships/image" Target="../media/image1.jpg"/><Relationship Id="rId5" Type="http://schemas.openxmlformats.org/officeDocument/2006/relationships/image" Target="../media/image7.png"/><Relationship Id="rId6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jpg"/><Relationship Id="rId4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jpg"/><Relationship Id="rId4" Type="http://schemas.openxmlformats.org/officeDocument/2006/relationships/image" Target="../media/image2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jpg"/><Relationship Id="rId4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g"/><Relationship Id="rId4" Type="http://schemas.openxmlformats.org/officeDocument/2006/relationships/image" Target="../media/image2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059cffa99_3_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1174" l="0" r="-1236" t="-20652"/>
            </a:stretch>
          </a:blipFill>
          <a:ln>
            <a:noFill/>
          </a:ln>
        </p:spPr>
      </p:sp>
      <p:pic>
        <p:nvPicPr>
          <p:cNvPr id="85" name="Google Shape;85;g35059cffa99_3_0"/>
          <p:cNvPicPr preferRelativeResize="0"/>
          <p:nvPr/>
        </p:nvPicPr>
        <p:blipFill rotWithShape="1">
          <a:blip r:embed="rId4">
            <a:alphaModFix/>
          </a:blip>
          <a:srcRect b="0" l="28875" r="20881" t="0"/>
          <a:stretch/>
        </p:blipFill>
        <p:spPr>
          <a:xfrm>
            <a:off x="11036942" y="553895"/>
            <a:ext cx="6677110" cy="97140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g35059cffa99_3_0"/>
          <p:cNvCxnSpPr/>
          <p:nvPr/>
        </p:nvCxnSpPr>
        <p:spPr>
          <a:xfrm rot="10800000">
            <a:off x="563420" y="-45048"/>
            <a:ext cx="0" cy="10377096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" name="Google Shape;87;g35059cffa99_3_0"/>
          <p:cNvCxnSpPr/>
          <p:nvPr/>
        </p:nvCxnSpPr>
        <p:spPr>
          <a:xfrm rot="10800000">
            <a:off x="17724580" y="553895"/>
            <a:ext cx="0" cy="9747721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" name="Google Shape;88;g35059cffa99_3_0"/>
          <p:cNvCxnSpPr/>
          <p:nvPr/>
        </p:nvCxnSpPr>
        <p:spPr>
          <a:xfrm rot="10800000">
            <a:off x="566690" y="563420"/>
            <a:ext cx="17147361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89" name="Google Shape;89;g35059cffa99_3_0"/>
          <p:cNvGrpSpPr/>
          <p:nvPr/>
        </p:nvGrpSpPr>
        <p:grpSpPr>
          <a:xfrm>
            <a:off x="1298030" y="8979333"/>
            <a:ext cx="9013828" cy="3266922"/>
            <a:chOff x="0" y="-47625"/>
            <a:chExt cx="2374012" cy="860425"/>
          </a:xfrm>
        </p:grpSpPr>
        <p:sp>
          <p:nvSpPr>
            <p:cNvPr id="90" name="Google Shape;90;g35059cffa99_3_0"/>
            <p:cNvSpPr/>
            <p:nvPr/>
          </p:nvSpPr>
          <p:spPr>
            <a:xfrm>
              <a:off x="0" y="0"/>
              <a:ext cx="2374012" cy="145882"/>
            </a:xfrm>
            <a:custGeom>
              <a:rect b="b" l="l" r="r" t="t"/>
              <a:pathLst>
                <a:path extrusionOk="0" h="145882" w="2374012">
                  <a:moveTo>
                    <a:pt x="0" y="0"/>
                  </a:moveTo>
                  <a:lnTo>
                    <a:pt x="2374012" y="0"/>
                  </a:lnTo>
                  <a:lnTo>
                    <a:pt x="2374012" y="145882"/>
                  </a:lnTo>
                  <a:lnTo>
                    <a:pt x="0" y="1458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91" name="Google Shape;91;g35059cffa99_3_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2" name="Google Shape;92;g35059cffa99_3_0"/>
          <p:cNvCxnSpPr/>
          <p:nvPr/>
        </p:nvCxnSpPr>
        <p:spPr>
          <a:xfrm rot="10800000">
            <a:off x="11027417" y="-109146"/>
            <a:ext cx="0" cy="10377096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" name="Google Shape;93;g35059cffa99_3_0"/>
          <p:cNvCxnSpPr/>
          <p:nvPr/>
        </p:nvCxnSpPr>
        <p:spPr>
          <a:xfrm rot="10800000">
            <a:off x="4041866" y="-84032"/>
            <a:ext cx="0" cy="656977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" name="Google Shape;94;g35059cffa99_3_0"/>
          <p:cNvCxnSpPr/>
          <p:nvPr/>
        </p:nvCxnSpPr>
        <p:spPr>
          <a:xfrm rot="10800000">
            <a:off x="7529921" y="-84032"/>
            <a:ext cx="0" cy="656977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" name="Google Shape;95;g35059cffa99_3_0"/>
          <p:cNvSpPr txBox="1"/>
          <p:nvPr/>
        </p:nvSpPr>
        <p:spPr>
          <a:xfrm>
            <a:off x="2441636" y="7672830"/>
            <a:ext cx="6869025" cy="1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35059cffa99_3_0"/>
          <p:cNvSpPr txBox="1"/>
          <p:nvPr/>
        </p:nvSpPr>
        <p:spPr>
          <a:xfrm>
            <a:off x="1498948" y="9306625"/>
            <a:ext cx="6677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M Sans"/>
                <a:ea typeface="DM Sans"/>
                <a:cs typeface="DM Sans"/>
                <a:sym typeface="DM Sans"/>
              </a:rPr>
              <a:t>Cachary Tolentino, Tyler Mong, Melvin Vazquez, Dylan Calixtro</a:t>
            </a:r>
            <a:endParaRPr sz="1800"/>
          </a:p>
        </p:txBody>
      </p:sp>
      <p:sp>
        <p:nvSpPr>
          <p:cNvPr id="97" name="Google Shape;97;g35059cffa99_3_0"/>
          <p:cNvSpPr txBox="1"/>
          <p:nvPr/>
        </p:nvSpPr>
        <p:spPr>
          <a:xfrm>
            <a:off x="5804944" y="9306614"/>
            <a:ext cx="430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M Sans"/>
                <a:ea typeface="DM Sans"/>
                <a:cs typeface="DM Sans"/>
                <a:sym typeface="DM Sans"/>
              </a:rPr>
              <a:t>04/26/2025</a:t>
            </a:r>
            <a:endParaRPr sz="1800"/>
          </a:p>
        </p:txBody>
      </p:sp>
      <p:sp>
        <p:nvSpPr>
          <p:cNvPr id="98" name="Google Shape;98;g35059cffa99_3_0"/>
          <p:cNvSpPr txBox="1"/>
          <p:nvPr/>
        </p:nvSpPr>
        <p:spPr>
          <a:xfrm>
            <a:off x="773832" y="73835"/>
            <a:ext cx="3051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DM Sans"/>
                <a:ea typeface="DM Sans"/>
                <a:cs typeface="DM Sans"/>
                <a:sym typeface="DM Sans"/>
              </a:rPr>
              <a:t>Group #1</a:t>
            </a:r>
            <a:endParaRPr/>
          </a:p>
        </p:txBody>
      </p:sp>
      <p:sp>
        <p:nvSpPr>
          <p:cNvPr id="99" name="Google Shape;99;g35059cffa99_3_0"/>
          <p:cNvSpPr txBox="1"/>
          <p:nvPr/>
        </p:nvSpPr>
        <p:spPr>
          <a:xfrm>
            <a:off x="1989750" y="5636125"/>
            <a:ext cx="7620900" cy="3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DM Sans Black"/>
                <a:ea typeface="DM Sans Black"/>
                <a:cs typeface="DM Sans Black"/>
                <a:sym typeface="DM Sans Black"/>
              </a:rPr>
              <a:t>CIST 3222 – Database Systems</a:t>
            </a:r>
            <a:br>
              <a:rPr lang="en-US" sz="3000">
                <a:latin typeface="DM Sans Black"/>
                <a:ea typeface="DM Sans Black"/>
                <a:cs typeface="DM Sans Black"/>
                <a:sym typeface="DM Sans Black"/>
              </a:rPr>
            </a:br>
            <a:r>
              <a:rPr lang="en-US" sz="9600">
                <a:latin typeface="DM Sans Black"/>
                <a:ea typeface="DM Sans Black"/>
                <a:cs typeface="DM Sans Black"/>
                <a:sym typeface="DM Sans Black"/>
              </a:rPr>
              <a:t>STOCKTON</a:t>
            </a:r>
            <a:endParaRPr sz="9600">
              <a:latin typeface="DM Sans Black"/>
              <a:ea typeface="DM Sans Black"/>
              <a:cs typeface="DM Sans Black"/>
              <a:sym typeface="DM Sans Black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DM Sans Black"/>
                <a:ea typeface="DM Sans Black"/>
                <a:cs typeface="DM Sans Black"/>
                <a:sym typeface="DM Sans Black"/>
              </a:rPr>
              <a:t>DINING DB</a:t>
            </a:r>
            <a:endParaRPr sz="9600">
              <a:latin typeface="DM Sans Black"/>
              <a:ea typeface="DM Sans Black"/>
              <a:cs typeface="DM Sans Black"/>
              <a:sym typeface="DM Sans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059cffa99_3_10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1179" l="0" r="-1239" t="-20649"/>
            </a:stretch>
          </a:blipFill>
          <a:ln>
            <a:noFill/>
          </a:ln>
        </p:spPr>
      </p:sp>
      <p:cxnSp>
        <p:nvCxnSpPr>
          <p:cNvPr id="196" name="Google Shape;196;g35059cffa99_3_104"/>
          <p:cNvCxnSpPr/>
          <p:nvPr/>
        </p:nvCxnSpPr>
        <p:spPr>
          <a:xfrm rot="10800000">
            <a:off x="-82863" y="1019175"/>
            <a:ext cx="18453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7" name="Google Shape;197;g35059cffa99_3_104"/>
          <p:cNvCxnSpPr/>
          <p:nvPr/>
        </p:nvCxnSpPr>
        <p:spPr>
          <a:xfrm rot="10800000">
            <a:off x="563420" y="-44952"/>
            <a:ext cx="0" cy="10377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8" name="Google Shape;198;g35059cffa99_3_104"/>
          <p:cNvSpPr txBox="1"/>
          <p:nvPr/>
        </p:nvSpPr>
        <p:spPr>
          <a:xfrm>
            <a:off x="517525" y="-121150"/>
            <a:ext cx="17742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8000">
                <a:latin typeface="DM Sans"/>
                <a:ea typeface="DM Sans"/>
                <a:cs typeface="DM Sans"/>
                <a:sym typeface="DM Sans"/>
              </a:rPr>
              <a:t>DATABASE DESIGN MODEL</a:t>
            </a:r>
            <a:endParaRPr b="1" sz="8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9" name="Google Shape;199;g35059cffa99_3_104"/>
          <p:cNvSpPr txBox="1"/>
          <p:nvPr/>
        </p:nvSpPr>
        <p:spPr>
          <a:xfrm>
            <a:off x="14562225" y="8499375"/>
            <a:ext cx="36972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10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Added Tables:</a:t>
            </a:r>
            <a:endParaRPr sz="2100">
              <a:solidFill>
                <a:srgbClr val="FF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10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MENU_ITEM_ALLERGENS</a:t>
            </a:r>
            <a:endParaRPr sz="2100">
              <a:solidFill>
                <a:srgbClr val="FF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0" name="Google Shape;200;g35059cffa99_3_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9412" y="1188050"/>
            <a:ext cx="10280076" cy="8912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059cffa99_3_11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1179" l="0" r="-1239" t="-20649"/>
            </a:stretch>
          </a:blipFill>
          <a:ln>
            <a:noFill/>
          </a:ln>
        </p:spPr>
      </p:sp>
      <p:cxnSp>
        <p:nvCxnSpPr>
          <p:cNvPr id="206" name="Google Shape;206;g35059cffa99_3_113"/>
          <p:cNvCxnSpPr/>
          <p:nvPr/>
        </p:nvCxnSpPr>
        <p:spPr>
          <a:xfrm rot="10800000">
            <a:off x="-82863" y="1019175"/>
            <a:ext cx="18453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7" name="Google Shape;207;g35059cffa99_3_113"/>
          <p:cNvCxnSpPr/>
          <p:nvPr/>
        </p:nvCxnSpPr>
        <p:spPr>
          <a:xfrm rot="10800000">
            <a:off x="563420" y="-44952"/>
            <a:ext cx="0" cy="10377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8" name="Google Shape;208;g35059cffa99_3_113"/>
          <p:cNvSpPr txBox="1"/>
          <p:nvPr/>
        </p:nvSpPr>
        <p:spPr>
          <a:xfrm>
            <a:off x="428925" y="-76200"/>
            <a:ext cx="17859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8000">
                <a:latin typeface="DM Sans"/>
                <a:ea typeface="DM Sans"/>
                <a:cs typeface="DM Sans"/>
                <a:sym typeface="DM Sans"/>
              </a:rPr>
              <a:t>DATABASE IMPLEMENTATION</a:t>
            </a:r>
            <a:endParaRPr b="1" sz="80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9" name="Google Shape;209;g35059cffa99_3_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2825" y="1285875"/>
            <a:ext cx="13891224" cy="872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5059cffa99_3_12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1179" l="0" r="-1239" t="-20649"/>
            </a:stretch>
          </a:blipFill>
          <a:ln>
            <a:noFill/>
          </a:ln>
        </p:spPr>
      </p:sp>
      <p:cxnSp>
        <p:nvCxnSpPr>
          <p:cNvPr id="215" name="Google Shape;215;g35059cffa99_3_121"/>
          <p:cNvCxnSpPr/>
          <p:nvPr/>
        </p:nvCxnSpPr>
        <p:spPr>
          <a:xfrm rot="10800000">
            <a:off x="-82863" y="1019175"/>
            <a:ext cx="18453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6" name="Google Shape;216;g35059cffa99_3_121"/>
          <p:cNvCxnSpPr/>
          <p:nvPr/>
        </p:nvCxnSpPr>
        <p:spPr>
          <a:xfrm rot="10800000">
            <a:off x="563420" y="-44952"/>
            <a:ext cx="0" cy="10377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7" name="Google Shape;217;g35059cffa99_3_121"/>
          <p:cNvSpPr txBox="1"/>
          <p:nvPr/>
        </p:nvSpPr>
        <p:spPr>
          <a:xfrm>
            <a:off x="428925" y="-76200"/>
            <a:ext cx="17859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8000">
                <a:latin typeface="DM Sans"/>
                <a:ea typeface="DM Sans"/>
                <a:cs typeface="DM Sans"/>
                <a:sym typeface="DM Sans"/>
              </a:rPr>
              <a:t>DATABASE IMPLEMENTATION</a:t>
            </a:r>
            <a:endParaRPr b="1" sz="80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18" name="Google Shape;218;g35059cffa99_3_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7776" y="1155300"/>
            <a:ext cx="8488651" cy="29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35059cffa99_3_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3427" y="4279700"/>
            <a:ext cx="11164301" cy="2504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35059cffa99_3_1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3413" y="7013150"/>
            <a:ext cx="7150650" cy="304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35059cffa99_3_121"/>
          <p:cNvSpPr txBox="1"/>
          <p:nvPr/>
        </p:nvSpPr>
        <p:spPr>
          <a:xfrm>
            <a:off x="944425" y="2294700"/>
            <a:ext cx="3400500" cy="62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100">
                <a:latin typeface="DM Sans"/>
                <a:ea typeface="DM Sans"/>
                <a:cs typeface="DM Sans"/>
                <a:sym typeface="DM Sans"/>
              </a:rPr>
              <a:t>CUSTOMER Table:</a:t>
            </a:r>
            <a:endParaRPr sz="21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1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1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1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1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1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1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100">
                <a:latin typeface="DM Sans"/>
                <a:ea typeface="DM Sans"/>
                <a:cs typeface="DM Sans"/>
                <a:sym typeface="DM Sans"/>
              </a:rPr>
              <a:t>EMPLOYEE Table:</a:t>
            </a:r>
            <a:endParaRPr sz="21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1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1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1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1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1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100">
                <a:latin typeface="DM Sans"/>
                <a:ea typeface="DM Sans"/>
                <a:cs typeface="DM Sans"/>
                <a:sym typeface="DM Sans"/>
              </a:rPr>
              <a:t>INGREDIENT Table:</a:t>
            </a:r>
            <a:endParaRPr sz="21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059cffa99_3_13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1179" l="0" r="-1239" t="-20649"/>
            </a:stretch>
          </a:blipFill>
          <a:ln>
            <a:noFill/>
          </a:ln>
        </p:spPr>
      </p:sp>
      <p:cxnSp>
        <p:nvCxnSpPr>
          <p:cNvPr id="227" name="Google Shape;227;g35059cffa99_3_132"/>
          <p:cNvCxnSpPr/>
          <p:nvPr/>
        </p:nvCxnSpPr>
        <p:spPr>
          <a:xfrm rot="10800000">
            <a:off x="-82863" y="1019175"/>
            <a:ext cx="18453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8" name="Google Shape;228;g35059cffa99_3_132"/>
          <p:cNvCxnSpPr/>
          <p:nvPr/>
        </p:nvCxnSpPr>
        <p:spPr>
          <a:xfrm rot="10800000">
            <a:off x="563420" y="-44952"/>
            <a:ext cx="0" cy="10377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9" name="Google Shape;229;g35059cffa99_3_132"/>
          <p:cNvSpPr txBox="1"/>
          <p:nvPr/>
        </p:nvSpPr>
        <p:spPr>
          <a:xfrm>
            <a:off x="428925" y="-76200"/>
            <a:ext cx="17859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8000">
                <a:latin typeface="DM Sans"/>
                <a:ea typeface="DM Sans"/>
                <a:cs typeface="DM Sans"/>
                <a:sym typeface="DM Sans"/>
              </a:rPr>
              <a:t>DATABASE IMPLEMENTATION</a:t>
            </a:r>
            <a:endParaRPr b="1" sz="8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0" name="Google Shape;230;g35059cffa99_3_132"/>
          <p:cNvSpPr txBox="1"/>
          <p:nvPr/>
        </p:nvSpPr>
        <p:spPr>
          <a:xfrm>
            <a:off x="715825" y="3057675"/>
            <a:ext cx="3400500" cy="48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100">
                <a:latin typeface="DM Sans"/>
                <a:ea typeface="DM Sans"/>
                <a:cs typeface="DM Sans"/>
                <a:sym typeface="DM Sans"/>
              </a:rPr>
              <a:t>TRANSACTION </a:t>
            </a:r>
            <a:r>
              <a:rPr lang="en-US" sz="2100">
                <a:latin typeface="DM Sans"/>
                <a:ea typeface="DM Sans"/>
                <a:cs typeface="DM Sans"/>
                <a:sym typeface="DM Sans"/>
              </a:rPr>
              <a:t>Table:</a:t>
            </a:r>
            <a:endParaRPr sz="21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1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1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1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1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1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1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1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1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1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100">
                <a:latin typeface="DM Sans"/>
                <a:ea typeface="DM Sans"/>
                <a:cs typeface="DM Sans"/>
                <a:sym typeface="DM Sans"/>
              </a:rPr>
              <a:t>                MENU_ITEM Table:</a:t>
            </a:r>
            <a:endParaRPr sz="21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31" name="Google Shape;231;g35059cffa99_3_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3838" y="1545450"/>
            <a:ext cx="10989175" cy="3504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35059cffa99_3_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0038" y="5743400"/>
            <a:ext cx="9455375" cy="429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059cffa99_3_14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1179" l="0" r="-1239" t="-20649"/>
            </a:stretch>
          </a:blipFill>
          <a:ln>
            <a:noFill/>
          </a:ln>
        </p:spPr>
      </p:sp>
      <p:cxnSp>
        <p:nvCxnSpPr>
          <p:cNvPr id="238" name="Google Shape;238;g35059cffa99_3_142"/>
          <p:cNvCxnSpPr/>
          <p:nvPr/>
        </p:nvCxnSpPr>
        <p:spPr>
          <a:xfrm rot="10800000">
            <a:off x="-82863" y="1019175"/>
            <a:ext cx="18453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9" name="Google Shape;239;g35059cffa99_3_142"/>
          <p:cNvCxnSpPr/>
          <p:nvPr/>
        </p:nvCxnSpPr>
        <p:spPr>
          <a:xfrm rot="10800000">
            <a:off x="563420" y="-44952"/>
            <a:ext cx="0" cy="10377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0" name="Google Shape;240;g35059cffa99_3_142"/>
          <p:cNvSpPr txBox="1"/>
          <p:nvPr/>
        </p:nvSpPr>
        <p:spPr>
          <a:xfrm>
            <a:off x="428925" y="-76200"/>
            <a:ext cx="17859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8000">
                <a:latin typeface="DM Sans"/>
                <a:ea typeface="DM Sans"/>
                <a:cs typeface="DM Sans"/>
                <a:sym typeface="DM Sans"/>
              </a:rPr>
              <a:t>DATABASE IMPLEMENTATION</a:t>
            </a:r>
            <a:endParaRPr b="1" sz="8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1" name="Google Shape;241;g35059cffa99_3_142"/>
          <p:cNvSpPr txBox="1"/>
          <p:nvPr/>
        </p:nvSpPr>
        <p:spPr>
          <a:xfrm>
            <a:off x="792025" y="3057675"/>
            <a:ext cx="3400500" cy="48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100">
                <a:latin typeface="DM Sans"/>
                <a:ea typeface="DM Sans"/>
                <a:cs typeface="DM Sans"/>
                <a:sym typeface="DM Sans"/>
              </a:rPr>
              <a:t>TRANSACTION_ITEM Table:</a:t>
            </a:r>
            <a:endParaRPr sz="21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1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1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1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1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1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1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1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1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1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100">
                <a:latin typeface="DM Sans"/>
                <a:ea typeface="DM Sans"/>
                <a:cs typeface="DM Sans"/>
                <a:sym typeface="DM Sans"/>
              </a:rPr>
              <a:t>INGREDIENT_USE Table:</a:t>
            </a:r>
            <a:endParaRPr sz="21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42" name="Google Shape;242;g35059cffa99_3_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1711" y="1280475"/>
            <a:ext cx="8973427" cy="4034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35059cffa99_3_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3175" y="5707404"/>
            <a:ext cx="9910476" cy="4256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5059cffa99_3_15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1179" l="0" r="-1239" t="-20649"/>
            </a:stretch>
          </a:blipFill>
          <a:ln>
            <a:noFill/>
          </a:ln>
        </p:spPr>
      </p:sp>
      <p:cxnSp>
        <p:nvCxnSpPr>
          <p:cNvPr id="249" name="Google Shape;249;g35059cffa99_3_152"/>
          <p:cNvCxnSpPr/>
          <p:nvPr/>
        </p:nvCxnSpPr>
        <p:spPr>
          <a:xfrm rot="10800000">
            <a:off x="-82863" y="1019175"/>
            <a:ext cx="18453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0" name="Google Shape;250;g35059cffa99_3_152"/>
          <p:cNvCxnSpPr/>
          <p:nvPr/>
        </p:nvCxnSpPr>
        <p:spPr>
          <a:xfrm rot="10800000">
            <a:off x="563420" y="-44952"/>
            <a:ext cx="0" cy="10377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1" name="Google Shape;251;g35059cffa99_3_152"/>
          <p:cNvSpPr txBox="1"/>
          <p:nvPr/>
        </p:nvSpPr>
        <p:spPr>
          <a:xfrm>
            <a:off x="428925" y="-76200"/>
            <a:ext cx="17859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8000">
                <a:latin typeface="DM Sans"/>
                <a:ea typeface="DM Sans"/>
                <a:cs typeface="DM Sans"/>
                <a:sym typeface="DM Sans"/>
              </a:rPr>
              <a:t>DATABASE IMPLEMENTATION</a:t>
            </a:r>
            <a:endParaRPr b="1" sz="8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2" name="Google Shape;252;g35059cffa99_3_152"/>
          <p:cNvSpPr txBox="1"/>
          <p:nvPr/>
        </p:nvSpPr>
        <p:spPr>
          <a:xfrm>
            <a:off x="3154225" y="3057675"/>
            <a:ext cx="3400500" cy="53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100">
                <a:latin typeface="DM Sans"/>
                <a:ea typeface="DM Sans"/>
                <a:cs typeface="DM Sans"/>
                <a:sym typeface="DM Sans"/>
              </a:rPr>
              <a:t>ALLERGENS </a:t>
            </a:r>
            <a:r>
              <a:rPr lang="en-US" sz="2100">
                <a:latin typeface="DM Sans"/>
                <a:ea typeface="DM Sans"/>
                <a:cs typeface="DM Sans"/>
                <a:sym typeface="DM Sans"/>
              </a:rPr>
              <a:t>Table:</a:t>
            </a:r>
            <a:endParaRPr sz="21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1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1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1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1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1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1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1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1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1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100">
                <a:latin typeface="DM Sans"/>
                <a:ea typeface="DM Sans"/>
                <a:cs typeface="DM Sans"/>
                <a:sym typeface="DM Sans"/>
              </a:rPr>
              <a:t>MENU_ITEM_ALLERGENS</a:t>
            </a:r>
            <a:endParaRPr sz="21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100">
                <a:latin typeface="DM Sans"/>
                <a:ea typeface="DM Sans"/>
                <a:cs typeface="DM Sans"/>
                <a:sym typeface="DM Sans"/>
              </a:rPr>
              <a:t>Table:</a:t>
            </a:r>
            <a:endParaRPr sz="21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53" name="Google Shape;253;g35059cffa99_3_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9025" y="1231500"/>
            <a:ext cx="5104150" cy="3968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35059cffa99_3_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2775" y="5606975"/>
            <a:ext cx="4776050" cy="43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059cffa99_3_16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1174" l="0" r="-1236" t="-20652"/>
            </a:stretch>
          </a:blipFill>
          <a:ln>
            <a:noFill/>
          </a:ln>
        </p:spPr>
      </p:sp>
      <p:cxnSp>
        <p:nvCxnSpPr>
          <p:cNvPr id="260" name="Google Shape;260;g35059cffa99_3_162"/>
          <p:cNvCxnSpPr/>
          <p:nvPr/>
        </p:nvCxnSpPr>
        <p:spPr>
          <a:xfrm rot="10800000">
            <a:off x="-175668" y="1038225"/>
            <a:ext cx="18639336" cy="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1" name="Google Shape;261;g35059cffa99_3_162"/>
          <p:cNvCxnSpPr/>
          <p:nvPr/>
        </p:nvCxnSpPr>
        <p:spPr>
          <a:xfrm rot="10800000">
            <a:off x="-351336" y="9248775"/>
            <a:ext cx="18639336" cy="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2" name="Google Shape;262;g35059cffa99_3_162"/>
          <p:cNvCxnSpPr/>
          <p:nvPr/>
        </p:nvCxnSpPr>
        <p:spPr>
          <a:xfrm rot="10800000">
            <a:off x="1019175" y="-97947"/>
            <a:ext cx="0" cy="10433743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3" name="Google Shape;263;g35059cffa99_3_162"/>
          <p:cNvCxnSpPr/>
          <p:nvPr/>
        </p:nvCxnSpPr>
        <p:spPr>
          <a:xfrm rot="10800000">
            <a:off x="17249775" y="-73372"/>
            <a:ext cx="0" cy="10433743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64" name="Google Shape;264;g35059cffa99_3_162"/>
          <p:cNvPicPr preferRelativeResize="0"/>
          <p:nvPr>
            <p:ph idx="4294967295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72838" y="1823579"/>
            <a:ext cx="12591000" cy="65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5059cffa99_3_2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1174" l="0" r="-1236" t="-20652"/>
            </a:stretch>
          </a:blipFill>
          <a:ln>
            <a:noFill/>
          </a:ln>
        </p:spPr>
      </p:sp>
      <p:pic>
        <p:nvPicPr>
          <p:cNvPr id="105" name="Google Shape;105;g35059cffa99_3_21"/>
          <p:cNvPicPr preferRelativeResize="0"/>
          <p:nvPr/>
        </p:nvPicPr>
        <p:blipFill rotWithShape="1">
          <a:blip r:embed="rId4">
            <a:alphaModFix/>
          </a:blip>
          <a:srcRect b="0" l="5888" r="43396" t="0"/>
          <a:stretch/>
        </p:blipFill>
        <p:spPr>
          <a:xfrm>
            <a:off x="11356275" y="559512"/>
            <a:ext cx="6355991" cy="91907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Google Shape;106;g35059cffa99_3_21"/>
          <p:cNvCxnSpPr/>
          <p:nvPr/>
        </p:nvCxnSpPr>
        <p:spPr>
          <a:xfrm rot="10800000">
            <a:off x="563420" y="556957"/>
            <a:ext cx="0" cy="9190763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" name="Google Shape;107;g35059cffa99_3_21"/>
          <p:cNvCxnSpPr/>
          <p:nvPr/>
        </p:nvCxnSpPr>
        <p:spPr>
          <a:xfrm rot="10800000">
            <a:off x="559610" y="563420"/>
            <a:ext cx="17173938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" name="Google Shape;108;g35059cffa99_3_21"/>
          <p:cNvCxnSpPr/>
          <p:nvPr/>
        </p:nvCxnSpPr>
        <p:spPr>
          <a:xfrm rot="10800000">
            <a:off x="17724580" y="562078"/>
            <a:ext cx="0" cy="9185643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" name="Google Shape;109;g35059cffa99_3_21"/>
          <p:cNvCxnSpPr/>
          <p:nvPr/>
        </p:nvCxnSpPr>
        <p:spPr>
          <a:xfrm rot="10800000">
            <a:off x="554828" y="9738196"/>
            <a:ext cx="17179277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" name="Google Shape;110;g35059cffa99_3_21"/>
          <p:cNvCxnSpPr/>
          <p:nvPr/>
        </p:nvCxnSpPr>
        <p:spPr>
          <a:xfrm rot="10800000">
            <a:off x="11356278" y="560486"/>
            <a:ext cx="0" cy="9158664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" name="Google Shape;111;g35059cffa99_3_21"/>
          <p:cNvCxnSpPr/>
          <p:nvPr/>
        </p:nvCxnSpPr>
        <p:spPr>
          <a:xfrm rot="10800000">
            <a:off x="559180" y="2825793"/>
            <a:ext cx="10237315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" name="Google Shape;112;g35059cffa99_3_21"/>
          <p:cNvCxnSpPr/>
          <p:nvPr/>
        </p:nvCxnSpPr>
        <p:spPr>
          <a:xfrm flipH="1" rot="10800000">
            <a:off x="5661025" y="2816325"/>
            <a:ext cx="1800" cy="3479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" name="Google Shape;113;g35059cffa99_3_21"/>
          <p:cNvCxnSpPr/>
          <p:nvPr/>
        </p:nvCxnSpPr>
        <p:spPr>
          <a:xfrm rot="10800000">
            <a:off x="553923" y="6271274"/>
            <a:ext cx="10256886" cy="2977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4" name="Google Shape;114;g35059cffa99_3_21"/>
          <p:cNvSpPr txBox="1"/>
          <p:nvPr/>
        </p:nvSpPr>
        <p:spPr>
          <a:xfrm>
            <a:off x="559225" y="1144050"/>
            <a:ext cx="10237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latin typeface="DM Sans"/>
                <a:ea typeface="DM Sans"/>
                <a:cs typeface="DM Sans"/>
                <a:sym typeface="DM Sans"/>
              </a:rPr>
              <a:t>BUSINESS OVERVIEW</a:t>
            </a:r>
            <a:endParaRPr sz="7200"/>
          </a:p>
        </p:txBody>
      </p:sp>
      <p:sp>
        <p:nvSpPr>
          <p:cNvPr id="115" name="Google Shape;115;g35059cffa99_3_21"/>
          <p:cNvSpPr txBox="1"/>
          <p:nvPr/>
        </p:nvSpPr>
        <p:spPr>
          <a:xfrm>
            <a:off x="661648" y="3030950"/>
            <a:ext cx="402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DM Sans"/>
                <a:ea typeface="DM Sans"/>
                <a:cs typeface="DM Sans"/>
                <a:sym typeface="DM Sans"/>
              </a:rPr>
              <a:t>Name of Business:</a:t>
            </a:r>
            <a:endParaRPr/>
          </a:p>
        </p:txBody>
      </p:sp>
      <p:sp>
        <p:nvSpPr>
          <p:cNvPr id="116" name="Google Shape;116;g35059cffa99_3_21"/>
          <p:cNvSpPr txBox="1"/>
          <p:nvPr/>
        </p:nvSpPr>
        <p:spPr>
          <a:xfrm>
            <a:off x="694525" y="3721200"/>
            <a:ext cx="477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DM Sans"/>
                <a:ea typeface="DM Sans"/>
                <a:cs typeface="DM Sans"/>
                <a:sym typeface="DM Sans"/>
              </a:rPr>
              <a:t>Stockton Dining</a:t>
            </a:r>
            <a:endParaRPr sz="2400"/>
          </a:p>
        </p:txBody>
      </p:sp>
      <p:sp>
        <p:nvSpPr>
          <p:cNvPr id="117" name="Google Shape;117;g35059cffa99_3_21"/>
          <p:cNvSpPr txBox="1"/>
          <p:nvPr/>
        </p:nvSpPr>
        <p:spPr>
          <a:xfrm>
            <a:off x="5767500" y="2963450"/>
            <a:ext cx="4811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DM Sans"/>
                <a:ea typeface="DM Sans"/>
                <a:cs typeface="DM Sans"/>
                <a:sym typeface="DM Sans"/>
              </a:rPr>
              <a:t>Purpose of Business:</a:t>
            </a:r>
            <a:endParaRPr/>
          </a:p>
        </p:txBody>
      </p:sp>
      <p:sp>
        <p:nvSpPr>
          <p:cNvPr id="118" name="Google Shape;118;g35059cffa99_3_21"/>
          <p:cNvSpPr txBox="1"/>
          <p:nvPr/>
        </p:nvSpPr>
        <p:spPr>
          <a:xfrm>
            <a:off x="5767500" y="3577502"/>
            <a:ext cx="48114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19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M Sans"/>
              <a:buChar char="●"/>
            </a:pPr>
            <a:r>
              <a:rPr lang="en-US" sz="2100">
                <a:latin typeface="DM Sans"/>
                <a:ea typeface="DM Sans"/>
                <a:cs typeface="DM Sans"/>
                <a:sym typeface="DM Sans"/>
              </a:rPr>
              <a:t>Provide service to faculty, students, and guests visiting Stockton University</a:t>
            </a:r>
            <a:endParaRPr sz="2100">
              <a:latin typeface="DM Sans"/>
              <a:ea typeface="DM Sans"/>
              <a:cs typeface="DM Sans"/>
              <a:sym typeface="DM Sans"/>
            </a:endParaRPr>
          </a:p>
          <a:p>
            <a:pPr indent="-3619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M Sans"/>
              <a:buChar char="●"/>
            </a:pPr>
            <a:r>
              <a:rPr lang="en-US" sz="2100">
                <a:latin typeface="DM Sans"/>
                <a:ea typeface="DM Sans"/>
                <a:cs typeface="DM Sans"/>
                <a:sym typeface="DM Sans"/>
              </a:rPr>
              <a:t>Provide delicious and affordable meals daily</a:t>
            </a:r>
            <a:endParaRPr sz="2100">
              <a:latin typeface="DM Sans"/>
              <a:ea typeface="DM Sans"/>
              <a:cs typeface="DM Sans"/>
              <a:sym typeface="DM Sans"/>
            </a:endParaRPr>
          </a:p>
          <a:p>
            <a:pPr indent="-3619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M Sans"/>
              <a:buChar char="●"/>
            </a:pPr>
            <a:r>
              <a:rPr lang="en-US" sz="2100">
                <a:latin typeface="DM Sans"/>
                <a:ea typeface="DM Sans"/>
                <a:cs typeface="DM Sans"/>
                <a:sym typeface="DM Sans"/>
              </a:rPr>
              <a:t>Provide a variety filled food menu </a:t>
            </a:r>
            <a:endParaRPr sz="21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9" name="Google Shape;119;g35059cffa99_3_21"/>
          <p:cNvSpPr txBox="1"/>
          <p:nvPr/>
        </p:nvSpPr>
        <p:spPr>
          <a:xfrm>
            <a:off x="694522" y="6434400"/>
            <a:ext cx="4811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DM Sans"/>
                <a:ea typeface="DM Sans"/>
                <a:cs typeface="DM Sans"/>
                <a:sym typeface="DM Sans"/>
              </a:rPr>
              <a:t>Key Business Activities:</a:t>
            </a:r>
            <a:endParaRPr/>
          </a:p>
        </p:txBody>
      </p:sp>
      <p:sp>
        <p:nvSpPr>
          <p:cNvPr id="120" name="Google Shape;120;g35059cffa99_3_21"/>
          <p:cNvSpPr txBox="1"/>
          <p:nvPr/>
        </p:nvSpPr>
        <p:spPr>
          <a:xfrm>
            <a:off x="694519" y="7124650"/>
            <a:ext cx="9884400" cy="21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19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M Sans"/>
              <a:buChar char="●"/>
            </a:pPr>
            <a:r>
              <a:rPr lang="en-US" sz="2100">
                <a:latin typeface="DM Sans"/>
                <a:ea typeface="DM Sans"/>
                <a:cs typeface="DM Sans"/>
                <a:sym typeface="DM Sans"/>
              </a:rPr>
              <a:t>Operate 7 days a week providing food to everyone within the Stockton Institution area</a:t>
            </a:r>
            <a:endParaRPr sz="2100">
              <a:latin typeface="DM Sans"/>
              <a:ea typeface="DM Sans"/>
              <a:cs typeface="DM Sans"/>
              <a:sym typeface="DM Sans"/>
            </a:endParaRPr>
          </a:p>
          <a:p>
            <a:pPr indent="-3619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M Sans"/>
              <a:buChar char="●"/>
            </a:pPr>
            <a:r>
              <a:rPr lang="en-US" sz="2100">
                <a:latin typeface="DM Sans"/>
                <a:ea typeface="DM Sans"/>
                <a:cs typeface="DM Sans"/>
                <a:sym typeface="DM Sans"/>
              </a:rPr>
              <a:t>Ensure each day consists of a rotating menu that is also fair and balanced</a:t>
            </a:r>
            <a:endParaRPr sz="2100">
              <a:latin typeface="DM Sans"/>
              <a:ea typeface="DM Sans"/>
              <a:cs typeface="DM Sans"/>
              <a:sym typeface="DM Sans"/>
            </a:endParaRPr>
          </a:p>
          <a:p>
            <a:pPr indent="-3619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M Sans"/>
              <a:buChar char="●"/>
            </a:pPr>
            <a:r>
              <a:rPr lang="en-US" sz="2100">
                <a:latin typeface="DM Sans"/>
                <a:ea typeface="DM Sans"/>
                <a:cs typeface="DM Sans"/>
                <a:sym typeface="DM Sans"/>
              </a:rPr>
              <a:t>Ensure that the meals are priced at an affordable price that everyone is able to afford and enjoy the meals</a:t>
            </a:r>
            <a:endParaRPr sz="2100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21" name="Google Shape;121;g35059cffa99_3_21"/>
          <p:cNvCxnSpPr/>
          <p:nvPr/>
        </p:nvCxnSpPr>
        <p:spPr>
          <a:xfrm rot="10800000">
            <a:off x="10802383" y="560460"/>
            <a:ext cx="0" cy="9168211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2" name="Google Shape;122;g35059cffa99_3_21"/>
          <p:cNvPicPr preferRelativeResize="0"/>
          <p:nvPr/>
        </p:nvPicPr>
        <p:blipFill rotWithShape="1">
          <a:blip r:embed="rId5">
            <a:alphaModFix/>
          </a:blip>
          <a:srcRect b="0" l="8243" r="14279" t="0"/>
          <a:stretch/>
        </p:blipFill>
        <p:spPr>
          <a:xfrm flipH="1">
            <a:off x="11356275" y="7726300"/>
            <a:ext cx="1544125" cy="199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35059cffa99_3_21"/>
          <p:cNvPicPr preferRelativeResize="0"/>
          <p:nvPr/>
        </p:nvPicPr>
        <p:blipFill rotWithShape="1">
          <a:blip r:embed="rId6">
            <a:alphaModFix/>
          </a:blip>
          <a:srcRect b="20668" l="17909" r="16365" t="34690"/>
          <a:stretch/>
        </p:blipFill>
        <p:spPr>
          <a:xfrm>
            <a:off x="12296775" y="8648213"/>
            <a:ext cx="527424" cy="447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059cffa99_3_4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1174" l="0" r="-1236" t="-20652"/>
            </a:stretch>
          </a:blipFill>
          <a:ln>
            <a:noFill/>
          </a:ln>
        </p:spPr>
      </p:sp>
      <p:cxnSp>
        <p:nvCxnSpPr>
          <p:cNvPr id="129" name="Google Shape;129;g35059cffa99_3_44"/>
          <p:cNvCxnSpPr/>
          <p:nvPr/>
        </p:nvCxnSpPr>
        <p:spPr>
          <a:xfrm rot="10800000">
            <a:off x="-94826" y="5133975"/>
            <a:ext cx="18440897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" name="Google Shape;130;g35059cffa99_3_44"/>
          <p:cNvCxnSpPr/>
          <p:nvPr/>
        </p:nvCxnSpPr>
        <p:spPr>
          <a:xfrm rot="10800000">
            <a:off x="9144000" y="0"/>
            <a:ext cx="19050" cy="1028913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1" name="Google Shape;131;g35059cffa99_3_44"/>
          <p:cNvSpPr txBox="1"/>
          <p:nvPr/>
        </p:nvSpPr>
        <p:spPr>
          <a:xfrm>
            <a:off x="924592" y="1172197"/>
            <a:ext cx="72948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latin typeface="DM Sans"/>
                <a:ea typeface="DM Sans"/>
                <a:cs typeface="DM Sans"/>
                <a:sym typeface="DM Sans"/>
              </a:rPr>
              <a:t>CURRENT PROBLEMS</a:t>
            </a:r>
            <a:endParaRPr/>
          </a:p>
        </p:txBody>
      </p:sp>
      <p:sp>
        <p:nvSpPr>
          <p:cNvPr id="132" name="Google Shape;132;g35059cffa99_3_44"/>
          <p:cNvSpPr txBox="1"/>
          <p:nvPr/>
        </p:nvSpPr>
        <p:spPr>
          <a:xfrm>
            <a:off x="10182225" y="981075"/>
            <a:ext cx="7077000" cy="28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Sans"/>
              <a:buChar char="●"/>
            </a:pPr>
            <a:r>
              <a:rPr lang="en-US" sz="3600">
                <a:latin typeface="DM Sans"/>
                <a:ea typeface="DM Sans"/>
                <a:cs typeface="DM Sans"/>
                <a:sym typeface="DM Sans"/>
              </a:rPr>
              <a:t>Lack of interactive/fluent database</a:t>
            </a:r>
            <a:endParaRPr sz="3600">
              <a:latin typeface="DM Sans"/>
              <a:ea typeface="DM Sans"/>
              <a:cs typeface="DM Sans"/>
              <a:sym typeface="DM Sans"/>
            </a:endParaRPr>
          </a:p>
          <a:p>
            <a:pPr indent="-457200" lvl="0" marL="45720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Sans"/>
              <a:buChar char="●"/>
            </a:pPr>
            <a:r>
              <a:rPr lang="en-US" sz="3600">
                <a:latin typeface="DM Sans"/>
                <a:ea typeface="DM Sans"/>
                <a:cs typeface="DM Sans"/>
                <a:sym typeface="DM Sans"/>
              </a:rPr>
              <a:t>Lack of customers</a:t>
            </a:r>
            <a:endParaRPr sz="3600">
              <a:latin typeface="DM Sans"/>
              <a:ea typeface="DM Sans"/>
              <a:cs typeface="DM Sans"/>
              <a:sym typeface="DM Sans"/>
            </a:endParaRPr>
          </a:p>
          <a:p>
            <a:pPr indent="-457200" lvl="0" marL="45720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Sans"/>
              <a:buChar char="●"/>
            </a:pPr>
            <a:r>
              <a:rPr lang="en-US" sz="3600">
                <a:latin typeface="DM Sans"/>
                <a:ea typeface="DM Sans"/>
                <a:cs typeface="DM Sans"/>
                <a:sym typeface="DM Sans"/>
              </a:rPr>
              <a:t>Old fashion inventory tracking</a:t>
            </a:r>
            <a:endParaRPr sz="3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3" name="Google Shape;133;g35059cffa99_3_44"/>
          <p:cNvSpPr txBox="1"/>
          <p:nvPr/>
        </p:nvSpPr>
        <p:spPr>
          <a:xfrm>
            <a:off x="10460275" y="6656250"/>
            <a:ext cx="7077000" cy="21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Sans"/>
              <a:buChar char="●"/>
            </a:pPr>
            <a:r>
              <a:rPr lang="en-US" sz="3600">
                <a:latin typeface="DM Sans"/>
                <a:ea typeface="DM Sans"/>
                <a:cs typeface="DM Sans"/>
                <a:sym typeface="DM Sans"/>
              </a:rPr>
              <a:t>Up to date inventory</a:t>
            </a:r>
            <a:endParaRPr sz="3600">
              <a:latin typeface="DM Sans"/>
              <a:ea typeface="DM Sans"/>
              <a:cs typeface="DM Sans"/>
              <a:sym typeface="DM Sans"/>
            </a:endParaRPr>
          </a:p>
          <a:p>
            <a:pPr indent="-457200" lvl="0" marL="45720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Sans"/>
              <a:buChar char="●"/>
            </a:pPr>
            <a:r>
              <a:rPr lang="en-US" sz="3600">
                <a:latin typeface="DM Sans"/>
                <a:ea typeface="DM Sans"/>
                <a:cs typeface="DM Sans"/>
                <a:sym typeface="DM Sans"/>
              </a:rPr>
              <a:t>Improved management</a:t>
            </a:r>
            <a:endParaRPr sz="3600">
              <a:latin typeface="DM Sans"/>
              <a:ea typeface="DM Sans"/>
              <a:cs typeface="DM Sans"/>
              <a:sym typeface="DM Sans"/>
            </a:endParaRPr>
          </a:p>
          <a:p>
            <a:pPr indent="-457200" lvl="0" marL="45720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Sans"/>
              <a:buChar char="●"/>
            </a:pPr>
            <a:r>
              <a:rPr lang="en-US" sz="3600">
                <a:latin typeface="DM Sans"/>
                <a:ea typeface="DM Sans"/>
                <a:cs typeface="DM Sans"/>
                <a:sym typeface="DM Sans"/>
              </a:rPr>
              <a:t>Improved Menus</a:t>
            </a:r>
            <a:endParaRPr sz="3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4" name="Google Shape;134;g35059cffa99_3_44"/>
          <p:cNvSpPr txBox="1"/>
          <p:nvPr/>
        </p:nvSpPr>
        <p:spPr>
          <a:xfrm>
            <a:off x="165150" y="6339150"/>
            <a:ext cx="8813700" cy="27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900">
                <a:latin typeface="DM Sans"/>
                <a:ea typeface="DM Sans"/>
                <a:cs typeface="DM Sans"/>
                <a:sym typeface="DM Sans"/>
              </a:rPr>
              <a:t>BUSINESS</a:t>
            </a:r>
            <a:endParaRPr b="1" sz="89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900">
                <a:latin typeface="DM Sans"/>
                <a:ea typeface="DM Sans"/>
                <a:cs typeface="DM Sans"/>
                <a:sym typeface="DM Sans"/>
              </a:rPr>
              <a:t>OPPORTUNITIES</a:t>
            </a:r>
            <a:endParaRPr b="1" sz="89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059cffa99_3_5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1179" l="0" r="-1239" t="-20649"/>
            </a:stretch>
          </a:blipFill>
          <a:ln>
            <a:noFill/>
          </a:ln>
        </p:spPr>
      </p:sp>
      <p:cxnSp>
        <p:nvCxnSpPr>
          <p:cNvPr id="140" name="Google Shape;140;g35059cffa99_3_54"/>
          <p:cNvCxnSpPr/>
          <p:nvPr/>
        </p:nvCxnSpPr>
        <p:spPr>
          <a:xfrm rot="10800000">
            <a:off x="-94929" y="5133975"/>
            <a:ext cx="18441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" name="Google Shape;141;g35059cffa99_3_54"/>
          <p:cNvCxnSpPr/>
          <p:nvPr/>
        </p:nvCxnSpPr>
        <p:spPr>
          <a:xfrm rot="10800000">
            <a:off x="9144150" y="30"/>
            <a:ext cx="18900" cy="10289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2" name="Google Shape;142;g35059cffa99_3_54"/>
          <p:cNvSpPr txBox="1"/>
          <p:nvPr/>
        </p:nvSpPr>
        <p:spPr>
          <a:xfrm>
            <a:off x="657451" y="1121650"/>
            <a:ext cx="78291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latin typeface="DM Sans"/>
                <a:ea typeface="DM Sans"/>
                <a:cs typeface="DM Sans"/>
                <a:sym typeface="DM Sans"/>
              </a:rPr>
              <a:t>BUSINESS</a:t>
            </a:r>
            <a:endParaRPr b="1" sz="96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latin typeface="DM Sans"/>
                <a:ea typeface="DM Sans"/>
                <a:cs typeface="DM Sans"/>
                <a:sym typeface="DM Sans"/>
              </a:rPr>
              <a:t>OBJECTIVES</a:t>
            </a:r>
            <a:endParaRPr b="1" sz="9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3" name="Google Shape;143;g35059cffa99_3_54"/>
          <p:cNvSpPr txBox="1"/>
          <p:nvPr/>
        </p:nvSpPr>
        <p:spPr>
          <a:xfrm>
            <a:off x="709500" y="6231450"/>
            <a:ext cx="77250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BUSINESS</a:t>
            </a:r>
            <a:endParaRPr b="1" sz="9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CASE</a:t>
            </a:r>
            <a:endParaRPr b="1" sz="9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4" name="Google Shape;144;g35059cffa99_3_54"/>
          <p:cNvSpPr txBox="1"/>
          <p:nvPr/>
        </p:nvSpPr>
        <p:spPr>
          <a:xfrm>
            <a:off x="10182225" y="981075"/>
            <a:ext cx="7077000" cy="28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Sans"/>
              <a:buChar char="●"/>
            </a:pPr>
            <a:r>
              <a:rPr lang="en-US" sz="3600">
                <a:latin typeface="DM Sans"/>
                <a:ea typeface="DM Sans"/>
                <a:cs typeface="DM Sans"/>
                <a:sym typeface="DM Sans"/>
              </a:rPr>
              <a:t>Maximizing inventory tracking</a:t>
            </a:r>
            <a:endParaRPr sz="3600">
              <a:latin typeface="DM Sans"/>
              <a:ea typeface="DM Sans"/>
              <a:cs typeface="DM Sans"/>
              <a:sym typeface="DM Sans"/>
            </a:endParaRPr>
          </a:p>
          <a:p>
            <a:pPr indent="-457200" lvl="0" marL="45720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Sans"/>
              <a:buChar char="●"/>
            </a:pPr>
            <a:r>
              <a:rPr lang="en-US" sz="3600">
                <a:latin typeface="DM Sans"/>
                <a:ea typeface="DM Sans"/>
                <a:cs typeface="DM Sans"/>
                <a:sym typeface="DM Sans"/>
              </a:rPr>
              <a:t>Clear and concise menu</a:t>
            </a:r>
            <a:endParaRPr sz="3600">
              <a:latin typeface="DM Sans"/>
              <a:ea typeface="DM Sans"/>
              <a:cs typeface="DM Sans"/>
              <a:sym typeface="DM Sans"/>
            </a:endParaRPr>
          </a:p>
          <a:p>
            <a:pPr indent="-457200" lvl="0" marL="45720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Sans"/>
              <a:buChar char="●"/>
            </a:pPr>
            <a:r>
              <a:rPr lang="en-US" sz="3600">
                <a:latin typeface="DM Sans"/>
                <a:ea typeface="DM Sans"/>
                <a:cs typeface="DM Sans"/>
                <a:sym typeface="DM Sans"/>
              </a:rPr>
              <a:t>Identify consumer patterns → improved flow of traffic</a:t>
            </a:r>
            <a:endParaRPr sz="3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5" name="Google Shape;145;g35059cffa99_3_54"/>
          <p:cNvSpPr txBox="1"/>
          <p:nvPr/>
        </p:nvSpPr>
        <p:spPr>
          <a:xfrm>
            <a:off x="9322900" y="5473950"/>
            <a:ext cx="8833200" cy="45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1000" lvl="0" marL="45720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Char char="●"/>
            </a:pPr>
            <a:r>
              <a:rPr lang="en-US" sz="2400">
                <a:latin typeface="DM Sans"/>
                <a:ea typeface="DM Sans"/>
                <a:cs typeface="DM Sans"/>
                <a:sym typeface="DM Sans"/>
              </a:rPr>
              <a:t>Ensure a more organized and efficient system is in place to keep track of their stock</a:t>
            </a:r>
            <a:endParaRPr sz="2400">
              <a:latin typeface="DM Sans"/>
              <a:ea typeface="DM Sans"/>
              <a:cs typeface="DM Sans"/>
              <a:sym typeface="DM Sans"/>
            </a:endParaRPr>
          </a:p>
          <a:p>
            <a:pPr indent="-381000" lvl="0" marL="45720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Char char="●"/>
            </a:pPr>
            <a:r>
              <a:rPr lang="en-US" sz="2400">
                <a:latin typeface="DM Sans"/>
                <a:ea typeface="DM Sans"/>
                <a:cs typeface="DM Sans"/>
                <a:sym typeface="DM Sans"/>
              </a:rPr>
              <a:t>Collect information on the consumers that buy from them</a:t>
            </a:r>
            <a:endParaRPr sz="2400">
              <a:latin typeface="DM Sans"/>
              <a:ea typeface="DM Sans"/>
              <a:cs typeface="DM Sans"/>
              <a:sym typeface="DM Sans"/>
            </a:endParaRPr>
          </a:p>
          <a:p>
            <a:pPr indent="-381000" lvl="0" marL="45720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Char char="●"/>
            </a:pPr>
            <a:r>
              <a:rPr lang="en-US" sz="2400">
                <a:latin typeface="DM Sans"/>
                <a:ea typeface="DM Sans"/>
                <a:cs typeface="DM Sans"/>
                <a:sym typeface="DM Sans"/>
              </a:rPr>
              <a:t>Ensures customers are properly informed of what they are eating and any allergens the food contains</a:t>
            </a:r>
            <a:endParaRPr sz="2400">
              <a:latin typeface="DM Sans"/>
              <a:ea typeface="DM Sans"/>
              <a:cs typeface="DM Sans"/>
              <a:sym typeface="DM Sans"/>
            </a:endParaRPr>
          </a:p>
          <a:p>
            <a:pPr indent="-381000" lvl="0" marL="45720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Char char="●"/>
            </a:pPr>
            <a:r>
              <a:rPr lang="en-US" sz="2400">
                <a:latin typeface="DM Sans"/>
                <a:ea typeface="DM Sans"/>
                <a:cs typeface="DM Sans"/>
                <a:sym typeface="DM Sans"/>
              </a:rPr>
              <a:t>This database will help keep track of important information such as:</a:t>
            </a:r>
            <a:endParaRPr sz="2400">
              <a:latin typeface="DM Sans"/>
              <a:ea typeface="DM Sans"/>
              <a:cs typeface="DM Sans"/>
              <a:sym typeface="DM Sans"/>
            </a:endParaRPr>
          </a:p>
          <a:p>
            <a:pPr indent="-381000" lvl="1" marL="91440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Char char="○"/>
            </a:pPr>
            <a:r>
              <a:rPr lang="en-US" sz="2400">
                <a:latin typeface="DM Sans"/>
                <a:ea typeface="DM Sans"/>
                <a:cs typeface="DM Sans"/>
                <a:sym typeface="DM Sans"/>
              </a:rPr>
              <a:t>Keeping track of inventory</a:t>
            </a:r>
            <a:endParaRPr sz="2400">
              <a:latin typeface="DM Sans"/>
              <a:ea typeface="DM Sans"/>
              <a:cs typeface="DM Sans"/>
              <a:sym typeface="DM Sans"/>
            </a:endParaRPr>
          </a:p>
          <a:p>
            <a:pPr indent="-381000" lvl="1" marL="91440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Char char="○"/>
            </a:pPr>
            <a:r>
              <a:rPr lang="en-US" sz="2400">
                <a:latin typeface="DM Sans"/>
                <a:ea typeface="DM Sans"/>
                <a:cs typeface="DM Sans"/>
                <a:sym typeface="DM Sans"/>
              </a:rPr>
              <a:t>Meeting consumer needs</a:t>
            </a:r>
            <a:endParaRPr sz="24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059cffa99_3_6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1174" l="0" r="-1236" t="-20652"/>
            </a:stretch>
          </a:blipFill>
          <a:ln>
            <a:noFill/>
          </a:ln>
        </p:spPr>
      </p:sp>
      <p:pic>
        <p:nvPicPr>
          <p:cNvPr id="151" name="Google Shape;151;g35059cffa99_3_64"/>
          <p:cNvPicPr preferRelativeResize="0"/>
          <p:nvPr/>
        </p:nvPicPr>
        <p:blipFill rotWithShape="1">
          <a:blip r:embed="rId4">
            <a:alphaModFix/>
          </a:blip>
          <a:srcRect b="12456" l="0" r="0" t="12456"/>
          <a:stretch/>
        </p:blipFill>
        <p:spPr>
          <a:xfrm>
            <a:off x="31750" y="1050"/>
            <a:ext cx="9131301" cy="102870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g35059cffa99_3_64"/>
          <p:cNvCxnSpPr/>
          <p:nvPr/>
        </p:nvCxnSpPr>
        <p:spPr>
          <a:xfrm rot="10800000">
            <a:off x="9144000" y="0"/>
            <a:ext cx="19050" cy="1028913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3" name="Google Shape;153;g35059cffa99_3_64"/>
          <p:cNvSpPr txBox="1"/>
          <p:nvPr/>
        </p:nvSpPr>
        <p:spPr>
          <a:xfrm>
            <a:off x="9964523" y="781314"/>
            <a:ext cx="72948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latin typeface="DM Sans"/>
                <a:ea typeface="DM Sans"/>
                <a:cs typeface="DM Sans"/>
                <a:sym typeface="DM Sans"/>
              </a:rPr>
              <a:t>DATA REQUIRED</a:t>
            </a:r>
            <a:endParaRPr/>
          </a:p>
        </p:txBody>
      </p:sp>
      <p:sp>
        <p:nvSpPr>
          <p:cNvPr id="154" name="Google Shape;154;g35059cffa99_3_64"/>
          <p:cNvSpPr txBox="1"/>
          <p:nvPr/>
        </p:nvSpPr>
        <p:spPr>
          <a:xfrm>
            <a:off x="10077794" y="4117629"/>
            <a:ext cx="70683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91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3000"/>
              <a:buFont typeface="DM Sans"/>
              <a:buChar char="●"/>
            </a:pPr>
            <a:r>
              <a:rPr lang="en-US" sz="3000">
                <a:latin typeface="DM Sans"/>
                <a:ea typeface="DM Sans"/>
                <a:cs typeface="DM Sans"/>
                <a:sym typeface="DM Sans"/>
              </a:rPr>
              <a:t>Menu Item Name</a:t>
            </a:r>
            <a:endParaRPr sz="3000">
              <a:latin typeface="DM Sans"/>
              <a:ea typeface="DM Sans"/>
              <a:cs typeface="DM Sans"/>
              <a:sym typeface="DM Sans"/>
            </a:endParaRPr>
          </a:p>
          <a:p>
            <a:pPr indent="-4191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3000"/>
              <a:buFont typeface="DM Sans"/>
              <a:buChar char="●"/>
            </a:pPr>
            <a:r>
              <a:rPr lang="en-US" sz="3000">
                <a:latin typeface="DM Sans"/>
                <a:ea typeface="DM Sans"/>
                <a:cs typeface="DM Sans"/>
                <a:sym typeface="DM Sans"/>
              </a:rPr>
              <a:t>Menu ID</a:t>
            </a:r>
            <a:endParaRPr sz="3000">
              <a:latin typeface="DM Sans"/>
              <a:ea typeface="DM Sans"/>
              <a:cs typeface="DM Sans"/>
              <a:sym typeface="DM Sans"/>
            </a:endParaRPr>
          </a:p>
          <a:p>
            <a:pPr indent="-4191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3000"/>
              <a:buFont typeface="DM Sans"/>
              <a:buChar char="●"/>
            </a:pPr>
            <a:r>
              <a:rPr lang="en-US" sz="3000">
                <a:latin typeface="DM Sans"/>
                <a:ea typeface="DM Sans"/>
                <a:cs typeface="DM Sans"/>
                <a:sym typeface="DM Sans"/>
              </a:rPr>
              <a:t>Menu Category</a:t>
            </a:r>
            <a:endParaRPr sz="3000">
              <a:latin typeface="DM Sans"/>
              <a:ea typeface="DM Sans"/>
              <a:cs typeface="DM Sans"/>
              <a:sym typeface="DM Sans"/>
            </a:endParaRPr>
          </a:p>
          <a:p>
            <a:pPr indent="-4191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3000"/>
              <a:buFont typeface="DM Sans"/>
              <a:buChar char="●"/>
            </a:pPr>
            <a:r>
              <a:rPr lang="en-US" sz="3000">
                <a:latin typeface="DM Sans"/>
                <a:ea typeface="DM Sans"/>
                <a:cs typeface="DM Sans"/>
                <a:sym typeface="DM Sans"/>
              </a:rPr>
              <a:t>Ingredient Name</a:t>
            </a:r>
            <a:endParaRPr sz="3000">
              <a:latin typeface="DM Sans"/>
              <a:ea typeface="DM Sans"/>
              <a:cs typeface="DM Sans"/>
              <a:sym typeface="DM Sans"/>
            </a:endParaRPr>
          </a:p>
          <a:p>
            <a:pPr indent="-4191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3000"/>
              <a:buFont typeface="DM Sans"/>
              <a:buChar char="●"/>
            </a:pPr>
            <a:r>
              <a:rPr lang="en-US" sz="3000">
                <a:latin typeface="DM Sans"/>
                <a:ea typeface="DM Sans"/>
                <a:cs typeface="DM Sans"/>
                <a:sym typeface="DM Sans"/>
              </a:rPr>
              <a:t>Ingredient Quantity</a:t>
            </a:r>
            <a:endParaRPr sz="3000">
              <a:latin typeface="DM Sans"/>
              <a:ea typeface="DM Sans"/>
              <a:cs typeface="DM Sans"/>
              <a:sym typeface="DM Sans"/>
            </a:endParaRPr>
          </a:p>
          <a:p>
            <a:pPr indent="-4191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3000"/>
              <a:buFont typeface="DM Sans"/>
              <a:buChar char="●"/>
            </a:pPr>
            <a:r>
              <a:rPr lang="en-US" sz="3000">
                <a:latin typeface="DM Sans"/>
                <a:ea typeface="DM Sans"/>
                <a:cs typeface="DM Sans"/>
                <a:sym typeface="DM Sans"/>
              </a:rPr>
              <a:t>Menu Item Allergens</a:t>
            </a:r>
            <a:endParaRPr sz="3000">
              <a:latin typeface="DM Sans"/>
              <a:ea typeface="DM Sans"/>
              <a:cs typeface="DM Sans"/>
              <a:sym typeface="DM Sans"/>
            </a:endParaRPr>
          </a:p>
          <a:p>
            <a:pPr indent="-4191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3000"/>
              <a:buFont typeface="DM Sans"/>
              <a:buChar char="●"/>
            </a:pPr>
            <a:r>
              <a:rPr lang="en-US" sz="3000">
                <a:latin typeface="DM Sans"/>
                <a:ea typeface="DM Sans"/>
                <a:cs typeface="DM Sans"/>
                <a:sym typeface="DM Sans"/>
              </a:rPr>
              <a:t>Transaction Time</a:t>
            </a:r>
            <a:endParaRPr sz="30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059cffa99_3_7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1179" l="0" r="-1239" t="-20649"/>
            </a:stretch>
          </a:blipFill>
          <a:ln>
            <a:noFill/>
          </a:ln>
        </p:spPr>
      </p:sp>
      <p:pic>
        <p:nvPicPr>
          <p:cNvPr id="160" name="Google Shape;160;g35059cffa99_3_72"/>
          <p:cNvPicPr preferRelativeResize="0"/>
          <p:nvPr/>
        </p:nvPicPr>
        <p:blipFill rotWithShape="1">
          <a:blip r:embed="rId4">
            <a:alphaModFix/>
          </a:blip>
          <a:srcRect b="0" l="10755" r="15274" t="0"/>
          <a:stretch/>
        </p:blipFill>
        <p:spPr>
          <a:xfrm>
            <a:off x="31750" y="1050"/>
            <a:ext cx="9131298" cy="102870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" name="Google Shape;161;g35059cffa99_3_72"/>
          <p:cNvCxnSpPr/>
          <p:nvPr/>
        </p:nvCxnSpPr>
        <p:spPr>
          <a:xfrm rot="10800000">
            <a:off x="9144150" y="30"/>
            <a:ext cx="18900" cy="10289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" name="Google Shape;162;g35059cffa99_3_72"/>
          <p:cNvSpPr txBox="1"/>
          <p:nvPr/>
        </p:nvSpPr>
        <p:spPr>
          <a:xfrm>
            <a:off x="9964548" y="529614"/>
            <a:ext cx="72948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latin typeface="DM Sans"/>
                <a:ea typeface="DM Sans"/>
                <a:cs typeface="DM Sans"/>
                <a:sym typeface="DM Sans"/>
              </a:rPr>
              <a:t>INFORMATION</a:t>
            </a:r>
            <a:br>
              <a:rPr b="1" lang="en-US" sz="7200">
                <a:latin typeface="DM Sans"/>
                <a:ea typeface="DM Sans"/>
                <a:cs typeface="DM Sans"/>
                <a:sym typeface="DM Sans"/>
              </a:rPr>
            </a:br>
            <a:r>
              <a:rPr b="1" lang="en-US" sz="7200">
                <a:latin typeface="DM Sans"/>
                <a:ea typeface="DM Sans"/>
                <a:cs typeface="DM Sans"/>
                <a:sym typeface="DM Sans"/>
              </a:rPr>
              <a:t>GENERATED</a:t>
            </a:r>
            <a:endParaRPr sz="7200"/>
          </a:p>
        </p:txBody>
      </p:sp>
      <p:sp>
        <p:nvSpPr>
          <p:cNvPr id="163" name="Google Shape;163;g35059cffa99_3_72"/>
          <p:cNvSpPr txBox="1"/>
          <p:nvPr/>
        </p:nvSpPr>
        <p:spPr>
          <a:xfrm>
            <a:off x="10077794" y="2898429"/>
            <a:ext cx="7068300" cy="69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91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3000"/>
              <a:buFont typeface="DM Sans"/>
              <a:buChar char="●"/>
            </a:pPr>
            <a:r>
              <a:rPr lang="en-US" sz="3000">
                <a:latin typeface="DM Sans"/>
                <a:ea typeface="DM Sans"/>
                <a:cs typeface="DM Sans"/>
                <a:sym typeface="DM Sans"/>
              </a:rPr>
              <a:t>Most popular meals from</a:t>
            </a:r>
            <a:endParaRPr sz="3000">
              <a:latin typeface="DM Sans"/>
              <a:ea typeface="DM Sans"/>
              <a:cs typeface="DM Sans"/>
              <a:sym typeface="DM Sans"/>
            </a:endParaRPr>
          </a:p>
          <a:p>
            <a:pPr indent="-4191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3000"/>
              <a:buFont typeface="DM Sans"/>
              <a:buChar char="○"/>
            </a:pPr>
            <a:r>
              <a:rPr lang="en-US" sz="3000">
                <a:latin typeface="DM Sans"/>
                <a:ea typeface="DM Sans"/>
                <a:cs typeface="DM Sans"/>
                <a:sym typeface="DM Sans"/>
              </a:rPr>
              <a:t>Menu Item name, Menu Category, and Ingredient Quantity</a:t>
            </a:r>
            <a:endParaRPr sz="3000">
              <a:latin typeface="DM Sans"/>
              <a:ea typeface="DM Sans"/>
              <a:cs typeface="DM Sans"/>
              <a:sym typeface="DM Sans"/>
            </a:endParaRPr>
          </a:p>
          <a:p>
            <a:pPr indent="-4191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3000"/>
              <a:buFont typeface="DM Sans"/>
              <a:buChar char="●"/>
            </a:pPr>
            <a:r>
              <a:rPr lang="en-US" sz="3000">
                <a:latin typeface="DM Sans"/>
                <a:ea typeface="DM Sans"/>
                <a:cs typeface="DM Sans"/>
                <a:sym typeface="DM Sans"/>
              </a:rPr>
              <a:t>Ingredient Usage from</a:t>
            </a:r>
            <a:endParaRPr sz="3000">
              <a:latin typeface="DM Sans"/>
              <a:ea typeface="DM Sans"/>
              <a:cs typeface="DM Sans"/>
              <a:sym typeface="DM Sans"/>
            </a:endParaRPr>
          </a:p>
          <a:p>
            <a:pPr indent="-4191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3000"/>
              <a:buFont typeface="DM Sans"/>
              <a:buChar char="○"/>
            </a:pPr>
            <a:r>
              <a:rPr lang="en-US" sz="3000">
                <a:latin typeface="DM Sans"/>
                <a:ea typeface="DM Sans"/>
                <a:cs typeface="DM Sans"/>
                <a:sym typeface="DM Sans"/>
              </a:rPr>
              <a:t>Menu item name and Ingredient Quantity</a:t>
            </a:r>
            <a:endParaRPr sz="3000">
              <a:latin typeface="DM Sans"/>
              <a:ea typeface="DM Sans"/>
              <a:cs typeface="DM Sans"/>
              <a:sym typeface="DM Sans"/>
            </a:endParaRPr>
          </a:p>
          <a:p>
            <a:pPr indent="-4191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3000"/>
              <a:buFont typeface="DM Sans"/>
              <a:buChar char="●"/>
            </a:pPr>
            <a:r>
              <a:rPr lang="en-US" sz="3000">
                <a:latin typeface="DM Sans"/>
                <a:ea typeface="DM Sans"/>
                <a:cs typeface="DM Sans"/>
                <a:sym typeface="DM Sans"/>
              </a:rPr>
              <a:t>Busy hours from</a:t>
            </a:r>
            <a:endParaRPr sz="3000">
              <a:latin typeface="DM Sans"/>
              <a:ea typeface="DM Sans"/>
              <a:cs typeface="DM Sans"/>
              <a:sym typeface="DM Sans"/>
            </a:endParaRPr>
          </a:p>
          <a:p>
            <a:pPr indent="-4191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3000"/>
              <a:buFont typeface="DM Sans"/>
              <a:buChar char="○"/>
            </a:pPr>
            <a:r>
              <a:rPr lang="en-US" sz="3000">
                <a:latin typeface="DM Sans"/>
                <a:ea typeface="DM Sans"/>
                <a:cs typeface="DM Sans"/>
                <a:sym typeface="DM Sans"/>
              </a:rPr>
              <a:t>Transaction time</a:t>
            </a:r>
            <a:endParaRPr sz="3000">
              <a:latin typeface="DM Sans"/>
              <a:ea typeface="DM Sans"/>
              <a:cs typeface="DM Sans"/>
              <a:sym typeface="DM Sans"/>
            </a:endParaRPr>
          </a:p>
          <a:p>
            <a:pPr indent="-4191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3000"/>
              <a:buFont typeface="DM Sans"/>
              <a:buChar char="●"/>
            </a:pPr>
            <a:r>
              <a:rPr lang="en-US" sz="3000">
                <a:latin typeface="DM Sans"/>
                <a:ea typeface="DM Sans"/>
                <a:cs typeface="DM Sans"/>
                <a:sym typeface="DM Sans"/>
              </a:rPr>
              <a:t>Gluten Trends from</a:t>
            </a:r>
            <a:endParaRPr sz="3000">
              <a:latin typeface="DM Sans"/>
              <a:ea typeface="DM Sans"/>
              <a:cs typeface="DM Sans"/>
              <a:sym typeface="DM Sans"/>
            </a:endParaRPr>
          </a:p>
          <a:p>
            <a:pPr indent="-4191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3000"/>
              <a:buFont typeface="DM Sans"/>
              <a:buChar char="○"/>
            </a:pPr>
            <a:r>
              <a:rPr lang="en-US" sz="3000">
                <a:latin typeface="DM Sans"/>
                <a:ea typeface="DM Sans"/>
                <a:cs typeface="DM Sans"/>
                <a:sym typeface="DM Sans"/>
              </a:rPr>
              <a:t>Menu item name and Ingredient Quantity</a:t>
            </a:r>
            <a:endParaRPr sz="30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5059cffa99_3_8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1179" l="0" r="-1239" t="-20649"/>
            </a:stretch>
          </a:blipFill>
          <a:ln>
            <a:noFill/>
          </a:ln>
        </p:spPr>
      </p:sp>
      <p:pic>
        <p:nvPicPr>
          <p:cNvPr id="169" name="Google Shape;169;g35059cffa99_3_80"/>
          <p:cNvPicPr preferRelativeResize="0"/>
          <p:nvPr/>
        </p:nvPicPr>
        <p:blipFill rotWithShape="1">
          <a:blip r:embed="rId4">
            <a:alphaModFix/>
          </a:blip>
          <a:srcRect b="0" l="33528" r="12226" t="0"/>
          <a:stretch/>
        </p:blipFill>
        <p:spPr>
          <a:xfrm>
            <a:off x="31750" y="1050"/>
            <a:ext cx="9131297" cy="102870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g35059cffa99_3_80"/>
          <p:cNvCxnSpPr/>
          <p:nvPr/>
        </p:nvCxnSpPr>
        <p:spPr>
          <a:xfrm rot="10800000">
            <a:off x="9144150" y="30"/>
            <a:ext cx="18900" cy="10289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1" name="Google Shape;171;g35059cffa99_3_80"/>
          <p:cNvSpPr txBox="1"/>
          <p:nvPr/>
        </p:nvSpPr>
        <p:spPr>
          <a:xfrm>
            <a:off x="9964548" y="148614"/>
            <a:ext cx="72948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latin typeface="DM Sans"/>
                <a:ea typeface="DM Sans"/>
                <a:cs typeface="DM Sans"/>
                <a:sym typeface="DM Sans"/>
              </a:rPr>
              <a:t>DATA</a:t>
            </a:r>
            <a:endParaRPr b="1" sz="72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latin typeface="DM Sans"/>
                <a:ea typeface="DM Sans"/>
                <a:cs typeface="DM Sans"/>
                <a:sym typeface="DM Sans"/>
              </a:rPr>
              <a:t>IMPORTANCE</a:t>
            </a:r>
            <a:endParaRPr b="1" sz="72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2" name="Google Shape;172;g35059cffa99_3_80"/>
          <p:cNvSpPr txBox="1"/>
          <p:nvPr/>
        </p:nvSpPr>
        <p:spPr>
          <a:xfrm>
            <a:off x="9964550" y="2441225"/>
            <a:ext cx="7584900" cy="69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91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3000"/>
              <a:buFont typeface="DM Sans"/>
              <a:buChar char="●"/>
            </a:pPr>
            <a:r>
              <a:rPr lang="en-US" sz="3000">
                <a:latin typeface="DM Sans"/>
                <a:ea typeface="DM Sans"/>
                <a:cs typeface="DM Sans"/>
                <a:sym typeface="DM Sans"/>
              </a:rPr>
              <a:t>By learning about the popular meals, we can optimize menus to make more profit and make consumers happy</a:t>
            </a:r>
            <a:endParaRPr sz="3000">
              <a:latin typeface="DM Sans"/>
              <a:ea typeface="DM Sans"/>
              <a:cs typeface="DM Sans"/>
              <a:sym typeface="DM Sans"/>
            </a:endParaRPr>
          </a:p>
          <a:p>
            <a:pPr indent="-4191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3000"/>
              <a:buFont typeface="DM Sans"/>
              <a:buChar char="●"/>
            </a:pPr>
            <a:r>
              <a:rPr lang="en-US" sz="3000">
                <a:latin typeface="DM Sans"/>
                <a:ea typeface="DM Sans"/>
                <a:cs typeface="DM Sans"/>
                <a:sym typeface="DM Sans"/>
              </a:rPr>
              <a:t>By tracking ingredients we can avoid shortages and avoid buying ingredients that are not needed</a:t>
            </a:r>
            <a:endParaRPr sz="3000">
              <a:latin typeface="DM Sans"/>
              <a:ea typeface="DM Sans"/>
              <a:cs typeface="DM Sans"/>
              <a:sym typeface="DM Sans"/>
            </a:endParaRPr>
          </a:p>
          <a:p>
            <a:pPr indent="-4191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3000"/>
              <a:buFont typeface="DM Sans"/>
              <a:buChar char="●"/>
            </a:pPr>
            <a:r>
              <a:rPr lang="en-US" sz="3000">
                <a:latin typeface="DM Sans"/>
                <a:ea typeface="DM Sans"/>
                <a:cs typeface="DM Sans"/>
                <a:sym typeface="DM Sans"/>
              </a:rPr>
              <a:t>By predicting busy hours we can prepare appropriate staff to work those times</a:t>
            </a:r>
            <a:endParaRPr sz="3000">
              <a:latin typeface="DM Sans"/>
              <a:ea typeface="DM Sans"/>
              <a:cs typeface="DM Sans"/>
              <a:sym typeface="DM Sans"/>
            </a:endParaRPr>
          </a:p>
          <a:p>
            <a:pPr indent="-4191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3000"/>
              <a:buFont typeface="DM Sans"/>
              <a:buChar char="●"/>
            </a:pPr>
            <a:r>
              <a:rPr lang="en-US" sz="3000">
                <a:latin typeface="DM Sans"/>
                <a:ea typeface="DM Sans"/>
                <a:cs typeface="DM Sans"/>
                <a:sym typeface="DM Sans"/>
              </a:rPr>
              <a:t>Through tracking ingredients we can ensure food safety by flagging allergens </a:t>
            </a:r>
            <a:endParaRPr sz="30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059cffa99_3_8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1179" l="0" r="-1239" t="-20649"/>
            </a:stretch>
          </a:blipFill>
          <a:ln>
            <a:noFill/>
          </a:ln>
        </p:spPr>
      </p:sp>
      <p:pic>
        <p:nvPicPr>
          <p:cNvPr id="178" name="Google Shape;178;g35059cffa99_3_88" title="54284509832_4c7c645ec5_o.jpg"/>
          <p:cNvPicPr preferRelativeResize="0"/>
          <p:nvPr/>
        </p:nvPicPr>
        <p:blipFill rotWithShape="1">
          <a:blip r:embed="rId4">
            <a:alphaModFix/>
          </a:blip>
          <a:srcRect b="23016" l="0" r="0" t="1840"/>
          <a:stretch/>
        </p:blipFill>
        <p:spPr>
          <a:xfrm>
            <a:off x="9144150" y="1075"/>
            <a:ext cx="9131297" cy="102870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Google Shape;179;g35059cffa99_3_88"/>
          <p:cNvCxnSpPr/>
          <p:nvPr/>
        </p:nvCxnSpPr>
        <p:spPr>
          <a:xfrm rot="10800000">
            <a:off x="9144150" y="30"/>
            <a:ext cx="18900" cy="10289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0" name="Google Shape;180;g35059cffa99_3_88"/>
          <p:cNvSpPr txBox="1"/>
          <p:nvPr/>
        </p:nvSpPr>
        <p:spPr>
          <a:xfrm>
            <a:off x="924599" y="704664"/>
            <a:ext cx="7294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latin typeface="DM Sans"/>
                <a:ea typeface="DM Sans"/>
                <a:cs typeface="DM Sans"/>
                <a:sym typeface="DM Sans"/>
              </a:rPr>
              <a:t>ENTITIES</a:t>
            </a:r>
            <a:endParaRPr b="1" sz="72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1" name="Google Shape;181;g35059cffa99_3_88"/>
          <p:cNvSpPr txBox="1"/>
          <p:nvPr/>
        </p:nvSpPr>
        <p:spPr>
          <a:xfrm>
            <a:off x="261175" y="2041475"/>
            <a:ext cx="8492400" cy="75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</a:pPr>
            <a:r>
              <a:rPr b="1" lang="en-US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EMPLOYEE</a:t>
            </a:r>
            <a:r>
              <a:rPr lang="en-US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(</a:t>
            </a:r>
            <a:r>
              <a:rPr lang="en-US" sz="24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EmployeeID</a:t>
            </a:r>
            <a:r>
              <a:rPr lang="en-US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FirstName, LastName, Email, ZNumber, DOB, Role, IsActive)</a:t>
            </a:r>
            <a:endParaRPr sz="24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</a:pPr>
            <a:r>
              <a:rPr b="1" lang="en-US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MENU_ITEM</a:t>
            </a:r>
            <a:r>
              <a:rPr lang="en-US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(</a:t>
            </a:r>
            <a:r>
              <a:rPr lang="en-US" sz="24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MenuItemID</a:t>
            </a:r>
            <a:r>
              <a:rPr lang="en-US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MenuName, Category, Price)</a:t>
            </a:r>
            <a:endParaRPr sz="24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</a:pPr>
            <a:r>
              <a:rPr b="1" lang="en-US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INGREDIENT: </a:t>
            </a:r>
            <a:r>
              <a:rPr lang="en-US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n-US" sz="24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IngredientID</a:t>
            </a:r>
            <a:r>
              <a:rPr lang="en-US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IngredientName, Quantity, Unit, MinimumStockLevel)</a:t>
            </a:r>
            <a:endParaRPr sz="24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</a:pPr>
            <a:r>
              <a:rPr b="1" lang="en-US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INGREDIENT_USE</a:t>
            </a:r>
            <a:r>
              <a:rPr lang="en-US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(</a:t>
            </a:r>
            <a:r>
              <a:rPr lang="en-US" sz="24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MenuItemID,</a:t>
            </a:r>
            <a:r>
              <a:rPr lang="en-US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IngredientID,</a:t>
            </a:r>
            <a:r>
              <a:rPr lang="en-US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Quantity, Instruction)</a:t>
            </a:r>
            <a:endParaRPr sz="24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</a:pPr>
            <a:r>
              <a:rPr b="1" lang="en-US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ALLERGENS</a:t>
            </a:r>
            <a:r>
              <a:rPr lang="en-US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(</a:t>
            </a:r>
            <a:r>
              <a:rPr lang="en-US" sz="24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AllergensID</a:t>
            </a:r>
            <a:r>
              <a:rPr lang="en-US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AllergenDescription)</a:t>
            </a:r>
            <a:endParaRPr sz="24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</a:pPr>
            <a:r>
              <a:rPr b="1" lang="en-US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CUSTOMER</a:t>
            </a:r>
            <a:r>
              <a:rPr lang="en-US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(</a:t>
            </a:r>
            <a:r>
              <a:rPr lang="en-US" sz="24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CustomerID</a:t>
            </a:r>
            <a:r>
              <a:rPr lang="en-US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FirstName, LastName, Email, ZNumber)</a:t>
            </a:r>
            <a:endParaRPr sz="24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</a:pPr>
            <a:r>
              <a:rPr b="1" lang="en-US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TRANSACTION_ITEM</a:t>
            </a:r>
            <a:r>
              <a:rPr lang="en-US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(</a:t>
            </a:r>
            <a:r>
              <a:rPr lang="en-US" sz="24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TransactionID</a:t>
            </a:r>
            <a:r>
              <a:rPr lang="en-US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4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MenuItemID</a:t>
            </a:r>
            <a:r>
              <a:rPr lang="en-US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Quantity, UnitPrice, ExtendedPrice)</a:t>
            </a:r>
            <a:endParaRPr sz="24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</a:pPr>
            <a:r>
              <a:rPr b="1" lang="en-US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TRANSACTION</a:t>
            </a:r>
            <a:r>
              <a:rPr lang="en-US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(</a:t>
            </a:r>
            <a:r>
              <a:rPr lang="en-US" sz="24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TransactionID</a:t>
            </a:r>
            <a:r>
              <a:rPr lang="en-US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i="1" lang="en-US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CustomerID</a:t>
            </a:r>
            <a:r>
              <a:rPr lang="en-US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i="1" lang="en-US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EmployeeID</a:t>
            </a:r>
            <a:r>
              <a:rPr lang="en-US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TransactionTime, SubTotal, Tax, Total)</a:t>
            </a:r>
            <a:endParaRPr sz="24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059cffa99_3_9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1174" l="0" r="-1236" t="-20652"/>
            </a:stretch>
          </a:blipFill>
          <a:ln>
            <a:noFill/>
          </a:ln>
        </p:spPr>
      </p:sp>
      <p:cxnSp>
        <p:nvCxnSpPr>
          <p:cNvPr id="187" name="Google Shape;187;g35059cffa99_3_96"/>
          <p:cNvCxnSpPr/>
          <p:nvPr/>
        </p:nvCxnSpPr>
        <p:spPr>
          <a:xfrm rot="10800000">
            <a:off x="-82738" y="1019175"/>
            <a:ext cx="18453475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8" name="Google Shape;188;g35059cffa99_3_96"/>
          <p:cNvCxnSpPr/>
          <p:nvPr/>
        </p:nvCxnSpPr>
        <p:spPr>
          <a:xfrm rot="10800000">
            <a:off x="563420" y="-45048"/>
            <a:ext cx="0" cy="10377096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9" name="Google Shape;189;g35059cffa99_3_96"/>
          <p:cNvSpPr txBox="1"/>
          <p:nvPr/>
        </p:nvSpPr>
        <p:spPr>
          <a:xfrm>
            <a:off x="600100" y="-76200"/>
            <a:ext cx="17688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8000">
                <a:latin typeface="DM Sans"/>
                <a:ea typeface="DM Sans"/>
                <a:cs typeface="DM Sans"/>
                <a:sym typeface="DM Sans"/>
              </a:rPr>
              <a:t>CONCEPTUAL DATA MODEL</a:t>
            </a:r>
            <a:endParaRPr b="1" sz="80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90" name="Google Shape;190;g35059cffa99_3_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9250" y="1121400"/>
            <a:ext cx="10177697" cy="887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2021-11-18T22:07:51Z</dcterms:created>
  <dc:creator>Nguyen, Quynh</dc:creator>
</cp:coreProperties>
</file>